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</p:sldIdLst>
  <p:sldSz cy="5143500" cx="9144000"/>
  <p:notesSz cx="6858000" cy="9144000"/>
  <p:embeddedFontLst>
    <p:embeddedFont>
      <p:font typeface="Rubik Light"/>
      <p:regular r:id="rId56"/>
      <p:bold r:id="rId57"/>
      <p:italic r:id="rId58"/>
      <p:boldItalic r:id="rId59"/>
    </p:embeddedFont>
    <p:embeddedFont>
      <p:font typeface="Helvetica Neue"/>
      <p:regular r:id="rId60"/>
      <p:bold r:id="rId61"/>
      <p:italic r:id="rId62"/>
      <p:boldItalic r:id="rId63"/>
    </p:embeddedFont>
    <p:embeddedFont>
      <p:font typeface="Rubik"/>
      <p:regular r:id="rId64"/>
      <p:bold r:id="rId65"/>
      <p:italic r:id="rId66"/>
      <p:boldItalic r:id="rId67"/>
    </p:embeddedFont>
    <p:embeddedFont>
      <p:font typeface="Helvetica Neue Light"/>
      <p:regular r:id="rId68"/>
      <p:bold r:id="rId69"/>
      <p:italic r:id="rId70"/>
      <p:boldItalic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72" roundtripDataSignature="AMtx7mgh/StkD+y9PankaVWx5l/kIskM6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2" Type="http://customschemas.google.com/relationships/presentationmetadata" Target="metadata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1" Type="http://schemas.openxmlformats.org/officeDocument/2006/relationships/font" Target="fonts/HelveticaNeueLight-boldItalic.fntdata"/><Relationship Id="rId70" Type="http://schemas.openxmlformats.org/officeDocument/2006/relationships/font" Target="fonts/HelveticaNeueLight-italic.fntdata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HelveticaNeue-italic.fntdata"/><Relationship Id="rId61" Type="http://schemas.openxmlformats.org/officeDocument/2006/relationships/font" Target="fonts/HelveticaNeue-bold.fntdata"/><Relationship Id="rId20" Type="http://schemas.openxmlformats.org/officeDocument/2006/relationships/slide" Target="slides/slide16.xml"/><Relationship Id="rId64" Type="http://schemas.openxmlformats.org/officeDocument/2006/relationships/font" Target="fonts/Rubik-regular.fntdata"/><Relationship Id="rId63" Type="http://schemas.openxmlformats.org/officeDocument/2006/relationships/font" Target="fonts/HelveticaNeue-boldItalic.fntdata"/><Relationship Id="rId22" Type="http://schemas.openxmlformats.org/officeDocument/2006/relationships/slide" Target="slides/slide18.xml"/><Relationship Id="rId66" Type="http://schemas.openxmlformats.org/officeDocument/2006/relationships/font" Target="fonts/Rubik-italic.fntdata"/><Relationship Id="rId21" Type="http://schemas.openxmlformats.org/officeDocument/2006/relationships/slide" Target="slides/slide17.xml"/><Relationship Id="rId65" Type="http://schemas.openxmlformats.org/officeDocument/2006/relationships/font" Target="fonts/Rubik-bold.fntdata"/><Relationship Id="rId24" Type="http://schemas.openxmlformats.org/officeDocument/2006/relationships/slide" Target="slides/slide20.xml"/><Relationship Id="rId68" Type="http://schemas.openxmlformats.org/officeDocument/2006/relationships/font" Target="fonts/HelveticaNeueLight-regular.fntdata"/><Relationship Id="rId23" Type="http://schemas.openxmlformats.org/officeDocument/2006/relationships/slide" Target="slides/slide19.xml"/><Relationship Id="rId67" Type="http://schemas.openxmlformats.org/officeDocument/2006/relationships/font" Target="fonts/Rubik-boldItalic.fntdata"/><Relationship Id="rId60" Type="http://schemas.openxmlformats.org/officeDocument/2006/relationships/font" Target="fonts/HelveticaNeue-regular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HelveticaNeueLight-bold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font" Target="fonts/RubikLight-bold.fntdata"/><Relationship Id="rId12" Type="http://schemas.openxmlformats.org/officeDocument/2006/relationships/slide" Target="slides/slide8.xml"/><Relationship Id="rId56" Type="http://schemas.openxmlformats.org/officeDocument/2006/relationships/font" Target="fonts/RubikLight-regular.fntdata"/><Relationship Id="rId15" Type="http://schemas.openxmlformats.org/officeDocument/2006/relationships/slide" Target="slides/slide11.xml"/><Relationship Id="rId59" Type="http://schemas.openxmlformats.org/officeDocument/2006/relationships/font" Target="fonts/RubikLight-boldItalic.fntdata"/><Relationship Id="rId14" Type="http://schemas.openxmlformats.org/officeDocument/2006/relationships/slide" Target="slides/slide10.xml"/><Relationship Id="rId58" Type="http://schemas.openxmlformats.org/officeDocument/2006/relationships/font" Target="fonts/RubikLight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3" name="Google Shape;12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82984196b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gd82984196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8" name="Google Shape;6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p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4" name="Google Shape;224;p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1" name="Google Shape;231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4" name="Google Shape;244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1" name="Google Shape;251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8" name="Google Shape;268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0" name="Google Shape;290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5" name="Google Shape;295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6" name="Google Shape;306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6" name="Google Shape;326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9" name="Google Shape;349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5" name="Google Shape;375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2" name="Google Shape;402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9" name="Google Shape;409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8" name="Google Shape;418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d82984196b_0_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6" name="Google Shape;426;gd82984196b_0_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3" name="Google Shape;43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8" name="Google Shape;438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6" name="Google Shape;466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1" name="Google Shape;481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8" name="Google Shape;498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1" name="Google Shape;521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9" name="Google Shape;529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d82984196b_0_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6" name="Google Shape;536;gd82984196b_0_1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d82984196b_0_1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4" name="Google Shape;544;gd82984196b_0_1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1" name="Google Shape;551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" name="Google Shape;88;p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6" name="Google Shape;556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4" name="Google Shape;564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6" name="Google Shape;9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" name="Google Shape;10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 1">
  <p:cSld name="1_Title Slide 1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5" id="12" name="Google Shape;12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10" id="13" name="Google Shape;1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11" id="14" name="Google Shape;14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413" y="639196"/>
            <a:ext cx="3417461" cy="64558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7"/>
          <p:cNvSpPr txBox="1"/>
          <p:nvPr>
            <p:ph idx="1" type="body"/>
          </p:nvPr>
        </p:nvSpPr>
        <p:spPr>
          <a:xfrm>
            <a:off x="720171" y="3502450"/>
            <a:ext cx="3972855" cy="5832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Rubik"/>
              <a:buNone/>
              <a:defRPr sz="1800">
                <a:latin typeface="Rubik"/>
                <a:ea typeface="Rubik"/>
                <a:cs typeface="Rubik"/>
                <a:sym typeface="Rubik"/>
              </a:defRPr>
            </a:lvl1pPr>
            <a:lvl2pPr indent="-342900" lvl="1" marL="914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2pPr>
            <a:lvl3pPr indent="-342900" lvl="2" marL="1371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3pPr>
            <a:lvl4pPr indent="-342900" lvl="3" marL="18288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4pPr>
            <a:lvl5pPr indent="-342900" lvl="4" marL="22860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6" name="Google Shape;16;p37"/>
          <p:cNvCxnSpPr/>
          <p:nvPr/>
        </p:nvCxnSpPr>
        <p:spPr>
          <a:xfrm>
            <a:off x="720171" y="3369231"/>
            <a:ext cx="3851831" cy="1"/>
          </a:xfrm>
          <a:prstGeom prst="straightConnector1">
            <a:avLst/>
          </a:prstGeom>
          <a:noFill/>
          <a:ln cap="flat" cmpd="sng" w="9525">
            <a:solidFill>
              <a:srgbClr val="FFFFFF">
                <a:alpha val="50588"/>
              </a:srgbClr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7" name="Google Shape;17;p37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Shape, rectangle&#10;&#10;Description automatically generated" id="18" name="Google Shape;18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92506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ckground pattern&#10;&#10;Description automatically generated" id="19" name="Google Shape;19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clipart&#10;&#10;Description automatically generated" id="20" name="Google Shape;20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414" y="639197"/>
            <a:ext cx="3417460" cy="64558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7"/>
          <p:cNvSpPr txBox="1"/>
          <p:nvPr>
            <p:ph idx="2" type="subTitle"/>
          </p:nvPr>
        </p:nvSpPr>
        <p:spPr>
          <a:xfrm>
            <a:off x="720171" y="3502451"/>
            <a:ext cx="3972854" cy="583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▫"/>
              <a:defRPr/>
            </a:lvl4pPr>
            <a:lvl5pPr lvl="4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-"/>
              <a:defRPr/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7"/>
          <p:cNvSpPr txBox="1"/>
          <p:nvPr/>
        </p:nvSpPr>
        <p:spPr>
          <a:xfrm>
            <a:off x="720171" y="1898254"/>
            <a:ext cx="3972854" cy="13469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bik Light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23" name="Google Shape;23;p37"/>
          <p:cNvCxnSpPr/>
          <p:nvPr/>
        </p:nvCxnSpPr>
        <p:spPr>
          <a:xfrm>
            <a:off x="720171" y="3369232"/>
            <a:ext cx="3851830" cy="0"/>
          </a:xfrm>
          <a:prstGeom prst="straightConnector1">
            <a:avLst/>
          </a:prstGeom>
          <a:noFill/>
          <a:ln cap="flat" cmpd="sng" w="9525">
            <a:solidFill>
              <a:schemeClr val="lt1">
                <a:alpha val="50588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" name="Google Shape;24;p37"/>
          <p:cNvSpPr txBox="1"/>
          <p:nvPr>
            <p:ph idx="3" type="body"/>
          </p:nvPr>
        </p:nvSpPr>
        <p:spPr>
          <a:xfrm>
            <a:off x="720170" y="1851743"/>
            <a:ext cx="4006850" cy="1408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2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▫"/>
              <a:defRPr/>
            </a:lvl4pPr>
            <a:lvl5pPr indent="-342900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solidFill>
          <a:schemeClr val="dk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82984196b_0_53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58" name="Google Shape;58;gd82984196b_0_53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pter Slide" showMasterSp="0">
  <p:cSld name="Chapter Slide">
    <p:bg>
      <p:bgPr>
        <a:solidFill>
          <a:schemeClr val="lt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8"/>
          <p:cNvSpPr txBox="1"/>
          <p:nvPr>
            <p:ph idx="1" type="subTitle"/>
          </p:nvPr>
        </p:nvSpPr>
        <p:spPr>
          <a:xfrm>
            <a:off x="710889" y="2614223"/>
            <a:ext cx="5566965" cy="757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282C32"/>
              </a:buClr>
              <a:buSzPts val="1800"/>
              <a:buNone/>
              <a:defRPr sz="1800" cap="none">
                <a:solidFill>
                  <a:srgbClr val="282C32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▫"/>
              <a:defRPr/>
            </a:lvl4pPr>
            <a:lvl5pPr lvl="4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-"/>
              <a:defRPr/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8"/>
          <p:cNvSpPr txBox="1"/>
          <p:nvPr>
            <p:ph type="title"/>
          </p:nvPr>
        </p:nvSpPr>
        <p:spPr>
          <a:xfrm>
            <a:off x="710890" y="1333701"/>
            <a:ext cx="5566966" cy="96721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ubik Light"/>
              <a:buNone/>
              <a:defRPr b="0" i="0" sz="3600" u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Shape, rectangle&#10;&#10;Description automatically generated" id="28" name="Google Shape;28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62748" y="0"/>
            <a:ext cx="238125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clipart&#10;&#10;Description automatically generated" id="29" name="Google Shape;2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74895" y="4789777"/>
            <a:ext cx="1000263" cy="1889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ckground pattern&#10;&#10;Description automatically generated" id="30" name="Google Shape;30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62750" y="0"/>
            <a:ext cx="23812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64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 2">
  <p:cSld name="1_Title and Content 2">
    <p:bg>
      <p:bgPr>
        <a:solidFill>
          <a:schemeClr val="dk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9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  <a:defRPr b="0" sz="1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9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▫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-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pe, rectangle&#10;&#10;Description automatically generated" id="35" name="Google Shape;35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ckground pattern&#10;&#10;Description automatically generated" id="36" name="Google Shape;3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clipart&#10;&#10;Description automatically generated" id="37" name="Google Shape;37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414" y="639197"/>
            <a:ext cx="3417460" cy="645586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40"/>
          <p:cNvSpPr txBox="1"/>
          <p:nvPr>
            <p:ph idx="1" type="subTitle"/>
          </p:nvPr>
        </p:nvSpPr>
        <p:spPr>
          <a:xfrm>
            <a:off x="720171" y="3502451"/>
            <a:ext cx="3972854" cy="583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▫"/>
              <a:defRPr/>
            </a:lvl4pPr>
            <a:lvl5pPr lvl="4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-"/>
              <a:defRPr/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40"/>
          <p:cNvSpPr txBox="1"/>
          <p:nvPr>
            <p:ph type="title"/>
          </p:nvPr>
        </p:nvSpPr>
        <p:spPr>
          <a:xfrm>
            <a:off x="720171" y="1898254"/>
            <a:ext cx="3972854" cy="13469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bik Light"/>
              <a:buNone/>
              <a:defRPr b="0" i="0" sz="3000" u="none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0" name="Google Shape;40;p40"/>
          <p:cNvCxnSpPr/>
          <p:nvPr/>
        </p:nvCxnSpPr>
        <p:spPr>
          <a:xfrm>
            <a:off x="720171" y="3369232"/>
            <a:ext cx="3851830" cy="0"/>
          </a:xfrm>
          <a:prstGeom prst="straightConnector1">
            <a:avLst/>
          </a:prstGeom>
          <a:noFill/>
          <a:ln cap="flat" cmpd="sng" w="9525">
            <a:solidFill>
              <a:schemeClr val="lt1">
                <a:alpha val="50588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64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Title and Content 1">
    <p:bg>
      <p:bgPr>
        <a:solidFill>
          <a:schemeClr val="l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1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  <a:defRPr b="0" sz="1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41"/>
          <p:cNvSpPr txBox="1"/>
          <p:nvPr>
            <p:ph idx="1" type="body"/>
          </p:nvPr>
        </p:nvSpPr>
        <p:spPr>
          <a:xfrm>
            <a:off x="467826" y="1621331"/>
            <a:ext cx="8208348" cy="30141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ubik"/>
              <a:buNone/>
              <a:defRPr sz="4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-2286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▫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-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">
  <p:cSld name="Title and Content 2">
    <p:bg>
      <p:bgPr>
        <a:solidFill>
          <a:schemeClr val="lt1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2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  <a:defRPr b="0" sz="16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42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-342900" lvl="1" marL="9144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-323850" lvl="2" marL="1371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-314325" lvl="3" marL="18288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▫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-314325" lvl="4" marL="22860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-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ark">
  <p:cSld name="Background Dark">
    <p:bg>
      <p:bgPr>
        <a:solidFill>
          <a:schemeClr val="lt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pe, rectangle&#10;&#10;Description automatically generated" id="48" name="Google Shape;48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Message Dark" showMasterSp="0">
  <p:cSld name="Big Message Dark">
    <p:bg>
      <p:bgPr>
        <a:solidFill>
          <a:schemeClr val="lt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pe, rectangle&#10;&#10;Description automatically generated" id="50" name="Google Shape;50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clipart&#10;&#10;Description automatically generated" id="51" name="Google Shape;5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18" y="4789777"/>
            <a:ext cx="1000263" cy="188958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44"/>
          <p:cNvSpPr txBox="1"/>
          <p:nvPr>
            <p:ph type="title"/>
          </p:nvPr>
        </p:nvSpPr>
        <p:spPr>
          <a:xfrm>
            <a:off x="710889" y="1075765"/>
            <a:ext cx="7372713" cy="149598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"/>
              <a:buNone/>
              <a:defRPr b="0" i="0" sz="4800" u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6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Message" showMasterSp="0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5"/>
          <p:cNvSpPr txBox="1"/>
          <p:nvPr>
            <p:ph type="title"/>
          </p:nvPr>
        </p:nvSpPr>
        <p:spPr>
          <a:xfrm>
            <a:off x="599145" y="1501423"/>
            <a:ext cx="5777593" cy="214767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None/>
              <a:defRPr b="0"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45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3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729162"/>
            <a:ext cx="9144000" cy="4143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36"/>
          <p:cNvSpPr txBox="1"/>
          <p:nvPr>
            <p:ph type="title"/>
          </p:nvPr>
        </p:nvSpPr>
        <p:spPr>
          <a:xfrm>
            <a:off x="431582" y="179294"/>
            <a:ext cx="8341845" cy="8090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  <a:defRPr b="0" i="0" sz="2400" u="none" cap="none" strike="noStrike">
                <a:solidFill>
                  <a:srgbClr val="2C2C38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6"/>
          <p:cNvSpPr txBox="1"/>
          <p:nvPr>
            <p:ph idx="1" type="body"/>
          </p:nvPr>
        </p:nvSpPr>
        <p:spPr>
          <a:xfrm>
            <a:off x="431581" y="1077556"/>
            <a:ext cx="8341846" cy="35180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2C2C38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b="0" i="0" sz="1800" u="none" cap="none" strike="noStrike">
                <a:solidFill>
                  <a:srgbClr val="2C2C38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2C2C38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-314325" lvl="3" marL="1828800" marR="0" rtl="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350"/>
              <a:buFont typeface="Merriweather Sans"/>
              <a:buChar char="▫︎"/>
              <a:defRPr b="0" i="0" sz="1350" u="none" cap="none" strike="noStrike">
                <a:solidFill>
                  <a:srgbClr val="2C2C38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-314325" lvl="4" marL="2286000" marR="0" rtl="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350"/>
              <a:buFont typeface="Arial"/>
              <a:buChar char="-"/>
              <a:defRPr b="0" i="0" sz="1350" u="none" cap="none" strike="noStrike">
                <a:solidFill>
                  <a:srgbClr val="2C2C38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6"/>
          <p:cNvSpPr txBox="1"/>
          <p:nvPr/>
        </p:nvSpPr>
        <p:spPr>
          <a:xfrm>
            <a:off x="3439454" y="4889490"/>
            <a:ext cx="2265092" cy="1569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"/>
              <a:buFont typeface="Rubik"/>
              <a:buNone/>
            </a:pPr>
            <a:r>
              <a:rPr b="0" i="0" lang="en-GB" sz="675" u="none" cap="none" strike="noStrik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© 2021 InfluxData. All rights reserved. </a:t>
            </a:r>
            <a:endParaRPr b="0" i="0" sz="675" u="none" cap="none" strike="noStrik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0;p36"/>
          <p:cNvSpPr txBox="1"/>
          <p:nvPr/>
        </p:nvSpPr>
        <p:spPr>
          <a:xfrm>
            <a:off x="7823950" y="4889491"/>
            <a:ext cx="949478" cy="1494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"/>
              <a:buFont typeface="Rubik"/>
              <a:buNone/>
            </a:pPr>
            <a:fld id="{00000000-1234-1234-1234-123412341234}" type="slidenum">
              <a:rPr b="0" i="0" lang="en-GB" sz="675" u="none" cap="none" strike="noStrik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 b="0" i="0" sz="675" u="none" cap="none" strike="noStrik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Calibri"/>
              <a:buNone/>
            </a:pPr>
            <a:r>
              <a:t/>
            </a:r>
            <a:endParaRPr b="0" i="0" sz="675" u="none" cap="none" strike="noStrik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9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9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"/>
          <p:cNvSpPr txBox="1"/>
          <p:nvPr>
            <p:ph idx="4294967295" type="title"/>
          </p:nvPr>
        </p:nvSpPr>
        <p:spPr>
          <a:xfrm>
            <a:off x="711705" y="2196307"/>
            <a:ext cx="3972855" cy="13469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0" i="0" lang="en-GB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Advanced usages </a:t>
            </a:r>
            <a:br>
              <a:rPr b="0" i="0" lang="en-GB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GB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Flux</a:t>
            </a:r>
            <a:endParaRPr b="0" i="0" sz="3200" u="none" cap="none" strike="noStrike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64" name="Google Shape;64;p1"/>
          <p:cNvSpPr txBox="1"/>
          <p:nvPr/>
        </p:nvSpPr>
        <p:spPr>
          <a:xfrm>
            <a:off x="711705" y="3507708"/>
            <a:ext cx="5297138" cy="14003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1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Della Valle</a:t>
            </a:r>
            <a:endParaRPr b="1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0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Politecnico di Milano </a:t>
            </a:r>
            <a:endParaRPr b="0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0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Partner @ Quantia Consulting</a:t>
            </a:r>
            <a:endParaRPr b="0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1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Marco Balduini</a:t>
            </a:r>
            <a:endParaRPr b="1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0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CEO @ Quantia Consulting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1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Riccardo Tommasini</a:t>
            </a:r>
            <a:endParaRPr b="1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00013" lvl="0" marL="10001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0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University of Tartu</a:t>
            </a:r>
            <a:endParaRPr b="0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9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Anomaly Detection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9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Anomaly detection is a challenging data analysis task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Anomalies can represent 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rgbClr val="FFFFFF"/>
                </a:solidFill>
              </a:rPr>
              <a:t>spurious data to clean out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rgbClr val="FFFFFF"/>
                </a:solidFill>
              </a:rPr>
              <a:t>important patterns to detect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This generality makes anomaly detection a powerful tool used in network security, remote sensing, fault detection, and many other domains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7" name="Google Shape;127;p9"/>
          <p:cNvSpPr txBox="1"/>
          <p:nvPr>
            <p:ph idx="12" type="sldNum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Anomaly Detection – the intuition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6801100" y="1091950"/>
            <a:ext cx="22728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Considering the distribution of the data point in a time series, anomalous points are </a:t>
            </a:r>
            <a:b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b="1" lang="en-GB">
                <a:solidFill>
                  <a:schemeClr val="lt1"/>
                </a:solidFill>
              </a:rPr>
              <a:t>anomalies</a:t>
            </a: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, a.k.a. </a:t>
            </a:r>
            <a:r>
              <a:rPr i="1" lang="en-GB">
                <a:solidFill>
                  <a:schemeClr val="lt1"/>
                </a:solidFill>
              </a:rPr>
              <a:t>outliers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icture 3" id="135" name="Google Shape;135;p10"/>
          <p:cNvPicPr preferRelativeResize="0"/>
          <p:nvPr/>
        </p:nvPicPr>
        <p:blipFill rotWithShape="1">
          <a:blip r:embed="rId3">
            <a:alphaModFix/>
          </a:blip>
          <a:srcRect b="15285" l="28932" r="7467" t="5157"/>
          <a:stretch/>
        </p:blipFill>
        <p:spPr>
          <a:xfrm>
            <a:off x="537968" y="1194848"/>
            <a:ext cx="6160129" cy="321070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0"/>
          <p:cNvSpPr txBox="1"/>
          <p:nvPr/>
        </p:nvSpPr>
        <p:spPr>
          <a:xfrm>
            <a:off x="509260" y="4358501"/>
            <a:ext cx="4851239" cy="2642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b="0" i="0" lang="en-GB" sz="1200" u="none" cap="none" strike="noStrik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[image: https://cerijayne.files.wordpress.com/2011/10/outliersss.png]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operationalize this intuition using the Z score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" name="Google Shape;142;p11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t/>
            </a:r>
            <a:endParaRPr/>
          </a:p>
        </p:txBody>
      </p:sp>
      <p:sp>
        <p:nvSpPr>
          <p:cNvPr id="143" name="Google Shape;143;p11"/>
          <p:cNvSpPr/>
          <p:nvPr/>
        </p:nvSpPr>
        <p:spPr>
          <a:xfrm>
            <a:off x="6368901" y="2849526"/>
            <a:ext cx="1935127" cy="1551087"/>
          </a:xfrm>
          <a:custGeom>
            <a:rect b="b" l="l" r="r" t="t"/>
            <a:pathLst>
              <a:path extrusionOk="0" h="21243" w="21600">
                <a:moveTo>
                  <a:pt x="21600" y="0"/>
                </a:moveTo>
                <a:lnTo>
                  <a:pt x="5459" y="291"/>
                </a:lnTo>
                <a:cubicBezTo>
                  <a:pt x="4035" y="704"/>
                  <a:pt x="12738" y="1723"/>
                  <a:pt x="13055" y="2476"/>
                </a:cubicBezTo>
                <a:cubicBezTo>
                  <a:pt x="13371" y="3228"/>
                  <a:pt x="7714" y="3082"/>
                  <a:pt x="7358" y="4805"/>
                </a:cubicBezTo>
                <a:cubicBezTo>
                  <a:pt x="7002" y="6529"/>
                  <a:pt x="11057" y="10242"/>
                  <a:pt x="10919" y="12814"/>
                </a:cubicBezTo>
                <a:cubicBezTo>
                  <a:pt x="10780" y="15387"/>
                  <a:pt x="8347" y="18882"/>
                  <a:pt x="6527" y="20241"/>
                </a:cubicBezTo>
                <a:cubicBezTo>
                  <a:pt x="4708" y="21600"/>
                  <a:pt x="2354" y="21284"/>
                  <a:pt x="0" y="20969"/>
                </a:cubicBezTo>
              </a:path>
            </a:pathLst>
          </a:custGeom>
          <a:noFill/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1"/>
          <p:cNvSpPr txBox="1"/>
          <p:nvPr/>
        </p:nvSpPr>
        <p:spPr>
          <a:xfrm>
            <a:off x="7149543" y="1544157"/>
            <a:ext cx="1062394" cy="4139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1" i="0" lang="en-GB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Z score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7" id="145" name="Google Shape;145;p11"/>
          <p:cNvPicPr preferRelativeResize="0"/>
          <p:nvPr/>
        </p:nvPicPr>
        <p:blipFill rotWithShape="1">
          <a:blip r:embed="rId3">
            <a:alphaModFix/>
          </a:blip>
          <a:srcRect b="16306" l="14147" r="0" t="11004"/>
          <a:stretch/>
        </p:blipFill>
        <p:spPr>
          <a:xfrm>
            <a:off x="542260" y="1194847"/>
            <a:ext cx="6007397" cy="348510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1"/>
          <p:cNvSpPr txBox="1"/>
          <p:nvPr/>
        </p:nvSpPr>
        <p:spPr>
          <a:xfrm>
            <a:off x="7561355" y="1934977"/>
            <a:ext cx="771040" cy="7926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 – μ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σ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1"/>
          <p:cNvSpPr txBox="1"/>
          <p:nvPr/>
        </p:nvSpPr>
        <p:spPr>
          <a:xfrm>
            <a:off x="7111344" y="2186975"/>
            <a:ext cx="282139" cy="4370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=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" name="Google Shape;148;p11"/>
          <p:cNvCxnSpPr/>
          <p:nvPr/>
        </p:nvCxnSpPr>
        <p:spPr>
          <a:xfrm flipH="1">
            <a:off x="7405348" y="2406376"/>
            <a:ext cx="1052852" cy="2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9" name="Google Shape;149;p11"/>
          <p:cNvSpPr txBox="1"/>
          <p:nvPr/>
        </p:nvSpPr>
        <p:spPr>
          <a:xfrm>
            <a:off x="6884045" y="2145545"/>
            <a:ext cx="341225" cy="4370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</a:pPr>
            <a:r>
              <a:rPr b="0" i="1" lang="en-GB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z</a:t>
            </a:r>
            <a:r>
              <a:rPr b="0" i="0" lang="en-GB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2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operationalize this intuition using the Z score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5" name="Google Shape;155;p12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t/>
            </a:r>
            <a:endParaRPr/>
          </a:p>
        </p:txBody>
      </p:sp>
      <p:sp>
        <p:nvSpPr>
          <p:cNvPr id="156" name="Google Shape;156;p12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2"/>
          <p:cNvSpPr txBox="1"/>
          <p:nvPr/>
        </p:nvSpPr>
        <p:spPr>
          <a:xfrm>
            <a:off x="7147839" y="1544157"/>
            <a:ext cx="1062395" cy="4139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1" i="0" lang="en-GB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Z score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7" id="158" name="Google Shape;158;p12"/>
          <p:cNvPicPr preferRelativeResize="0"/>
          <p:nvPr/>
        </p:nvPicPr>
        <p:blipFill rotWithShape="1">
          <a:blip r:embed="rId3">
            <a:alphaModFix/>
          </a:blip>
          <a:srcRect b="16306" l="14147" r="0" t="11004"/>
          <a:stretch/>
        </p:blipFill>
        <p:spPr>
          <a:xfrm>
            <a:off x="542260" y="1194847"/>
            <a:ext cx="6007397" cy="34851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" name="Google Shape;159;p12"/>
          <p:cNvGrpSpPr/>
          <p:nvPr/>
        </p:nvGrpSpPr>
        <p:grpSpPr>
          <a:xfrm>
            <a:off x="6915946" y="1934977"/>
            <a:ext cx="1574156" cy="792670"/>
            <a:chOff x="0" y="0"/>
            <a:chExt cx="1574155" cy="792669"/>
          </a:xfrm>
        </p:grpSpPr>
        <p:sp>
          <p:nvSpPr>
            <p:cNvPr id="160" name="Google Shape;160;p12"/>
            <p:cNvSpPr txBox="1"/>
            <p:nvPr/>
          </p:nvSpPr>
          <p:spPr>
            <a:xfrm>
              <a:off x="677310" y="0"/>
              <a:ext cx="771040" cy="7926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Calibri"/>
                <a:buNone/>
              </a:pPr>
              <a:r>
                <a:rPr b="0" i="0" lang="en-GB" sz="2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x – μ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Calibri"/>
                <a:buNone/>
              </a:pPr>
              <a:r>
                <a:rPr b="0" i="0" lang="en-GB" sz="2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σ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2"/>
            <p:cNvSpPr txBox="1"/>
            <p:nvPr/>
          </p:nvSpPr>
          <p:spPr>
            <a:xfrm>
              <a:off x="227298" y="251998"/>
              <a:ext cx="282140" cy="4370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Calibri"/>
                <a:buNone/>
              </a:pPr>
              <a:r>
                <a:rPr b="0" i="0" lang="en-GB" sz="2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=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" name="Google Shape;162;p12"/>
            <p:cNvCxnSpPr/>
            <p:nvPr/>
          </p:nvCxnSpPr>
          <p:spPr>
            <a:xfrm flipH="1">
              <a:off x="521303" y="471400"/>
              <a:ext cx="1052852" cy="2"/>
            </a:xfrm>
            <a:prstGeom prst="straightConnector1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3" name="Google Shape;163;p12"/>
            <p:cNvSpPr txBox="1"/>
            <p:nvPr/>
          </p:nvSpPr>
          <p:spPr>
            <a:xfrm>
              <a:off x="0" y="210568"/>
              <a:ext cx="341224" cy="4370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Calibri"/>
                <a:buNone/>
              </a:pPr>
              <a:r>
                <a:rPr b="0" i="1" lang="en-GB" sz="2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z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4" name="Google Shape;164;p12"/>
          <p:cNvSpPr txBox="1"/>
          <p:nvPr/>
        </p:nvSpPr>
        <p:spPr>
          <a:xfrm>
            <a:off x="7075704" y="2988387"/>
            <a:ext cx="1209880" cy="4139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Helvetica Neue"/>
              <a:buNone/>
            </a:pPr>
            <a:r>
              <a:rPr b="1" i="0" lang="en-GB" sz="2100" u="none" cap="none" strike="noStrike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Anomaly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2"/>
          <p:cNvSpPr txBox="1"/>
          <p:nvPr/>
        </p:nvSpPr>
        <p:spPr>
          <a:xfrm>
            <a:off x="6885749" y="3550351"/>
            <a:ext cx="1586320" cy="4370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Abs(</a:t>
            </a:r>
            <a:r>
              <a:rPr b="0" i="1" lang="en-GB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z</a:t>
            </a:r>
            <a:r>
              <a:rPr b="0" i="0" lang="en-GB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) </a:t>
            </a:r>
            <a:r>
              <a:rPr b="0" i="0" lang="en-GB" sz="24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&gt; 3</a:t>
            </a:r>
            <a:r>
              <a:rPr b="0" i="1" lang="en-GB" sz="2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2"/>
          <p:cNvSpPr txBox="1"/>
          <p:nvPr/>
        </p:nvSpPr>
        <p:spPr>
          <a:xfrm>
            <a:off x="7202342" y="4089989"/>
            <a:ext cx="959902" cy="2642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Calibri"/>
              <a:buNone/>
            </a:pPr>
            <a:r>
              <a:rPr b="0" i="0" lang="en-GB" sz="1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0.2% of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2"/>
          <p:cNvSpPr/>
          <p:nvPr/>
        </p:nvSpPr>
        <p:spPr>
          <a:xfrm>
            <a:off x="5907468" y="3249975"/>
            <a:ext cx="539053" cy="159340"/>
          </a:xfrm>
          <a:custGeom>
            <a:rect b="b" l="l" r="r" t="t"/>
            <a:pathLst>
              <a:path extrusionOk="0" h="19736" w="21528">
                <a:moveTo>
                  <a:pt x="74" y="94"/>
                </a:moveTo>
                <a:cubicBezTo>
                  <a:pt x="-72" y="8191"/>
                  <a:pt x="38" y="14598"/>
                  <a:pt x="74" y="18283"/>
                </a:cubicBezTo>
                <a:cubicBezTo>
                  <a:pt x="5699" y="18256"/>
                  <a:pt x="18028" y="20557"/>
                  <a:pt x="21528" y="19420"/>
                </a:cubicBezTo>
                <a:cubicBezTo>
                  <a:pt x="21301" y="15963"/>
                  <a:pt x="21252" y="18670"/>
                  <a:pt x="21072" y="11462"/>
                </a:cubicBezTo>
                <a:cubicBezTo>
                  <a:pt x="17724" y="8431"/>
                  <a:pt x="3574" y="-1043"/>
                  <a:pt x="74" y="94"/>
                </a:cubicBezTo>
                <a:close/>
              </a:path>
            </a:pathLst>
          </a:custGeom>
          <a:solidFill>
            <a:srgbClr val="E06666"/>
          </a:solidFill>
          <a:ln cap="flat" cmpd="sng" w="2540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2"/>
          <p:cNvSpPr/>
          <p:nvPr/>
        </p:nvSpPr>
        <p:spPr>
          <a:xfrm flipH="1">
            <a:off x="2248031" y="3247069"/>
            <a:ext cx="539053" cy="147498"/>
          </a:xfrm>
          <a:custGeom>
            <a:rect b="b" l="l" r="r" t="t"/>
            <a:pathLst>
              <a:path extrusionOk="0" h="19736" w="21528">
                <a:moveTo>
                  <a:pt x="74" y="94"/>
                </a:moveTo>
                <a:cubicBezTo>
                  <a:pt x="-72" y="8191"/>
                  <a:pt x="38" y="14598"/>
                  <a:pt x="74" y="18283"/>
                </a:cubicBezTo>
                <a:cubicBezTo>
                  <a:pt x="5699" y="18256"/>
                  <a:pt x="18028" y="20557"/>
                  <a:pt x="21528" y="19420"/>
                </a:cubicBezTo>
                <a:cubicBezTo>
                  <a:pt x="21301" y="15963"/>
                  <a:pt x="21252" y="18670"/>
                  <a:pt x="21072" y="11462"/>
                </a:cubicBezTo>
                <a:cubicBezTo>
                  <a:pt x="17724" y="8431"/>
                  <a:pt x="3574" y="-1043"/>
                  <a:pt x="74" y="94"/>
                </a:cubicBezTo>
                <a:close/>
              </a:path>
            </a:pathLst>
          </a:custGeom>
          <a:solidFill>
            <a:srgbClr val="E06666"/>
          </a:solidFill>
          <a:ln cap="flat" cmpd="sng" w="2540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Network Security example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4" name="Google Shape;174;p13"/>
          <p:cNvSpPr txBox="1"/>
          <p:nvPr>
            <p:ph idx="1" type="body"/>
          </p:nvPr>
        </p:nvSpPr>
        <p:spPr>
          <a:xfrm>
            <a:off x="467825" y="1244350"/>
            <a:ext cx="46905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Finding anomalies in the number of times users inserts a wrong password when they log into a system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Refuse the access to a user that inserts the right password at the first time if she gets in average the right password after 3 attempts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Much more effective than any rule based approach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5" name="Google Shape;175;p13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icture 6" id="176" name="Google Shape;17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58416" y="1451476"/>
            <a:ext cx="3648033" cy="1676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4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2" name="Google Shape;182;p14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Alert me about any failure of the temperature controller of the mozzarella melting area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Correct behavior: </a:t>
            </a:r>
            <a:r>
              <a:rPr b="1" lang="en-GB">
                <a:solidFill>
                  <a:schemeClr val="lt1"/>
                </a:solidFill>
              </a:rPr>
              <a:t>it depends on the pizzas under production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Anomalous: ???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5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8" name="Google Shape;188;p15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Alert me about any failure of the temperature controller of the mozzarella melting area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Correct behavior: it depends on the pizzas under production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Anomalous: </a:t>
            </a:r>
            <a:r>
              <a:rPr b="1" lang="en-GB">
                <a:solidFill>
                  <a:schemeClr val="lt1"/>
                </a:solidFill>
              </a:rPr>
              <a:t>let’s compute the z-score </a:t>
            </a:r>
            <a:r>
              <a:rPr lang="en-GB" sz="1800">
                <a:solidFill>
                  <a:schemeClr val="lt1"/>
                </a:solidFill>
              </a:rPr>
              <a:t>where</a:t>
            </a:r>
            <a:endParaRPr>
              <a:solidFill>
                <a:schemeClr val="lt1"/>
              </a:solidFill>
            </a:endParaRPr>
          </a:p>
          <a:p>
            <a:pPr indent="-171450" lvl="2" marL="8572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GB" sz="1600">
                <a:solidFill>
                  <a:srgbClr val="FFFFFF"/>
                </a:solidFill>
              </a:rPr>
              <a:t>the Mean is computed with </a:t>
            </a:r>
            <a:r>
              <a:rPr lang="en-GB">
                <a:solidFill>
                  <a:schemeClr val="accent1"/>
                </a:solidFill>
              </a:rPr>
              <a:t>aggregate</a:t>
            </a:r>
            <a:r>
              <a:rPr lang="en-GB">
                <a:solidFill>
                  <a:srgbClr val="9900FF"/>
                </a:solidFill>
              </a:rPr>
              <a:t>Window(every: 5m, </a:t>
            </a:r>
            <a:r>
              <a:rPr lang="en-GB">
                <a:solidFill>
                  <a:schemeClr val="accent1"/>
                </a:solidFill>
              </a:rPr>
              <a:t>fn: mean</a:t>
            </a:r>
            <a:r>
              <a:rPr lang="en-GB">
                <a:solidFill>
                  <a:srgbClr val="9900FF"/>
                </a:solidFill>
              </a:rPr>
              <a:t>) </a:t>
            </a:r>
            <a:endParaRPr sz="1500">
              <a:solidFill>
                <a:srgbClr val="9900FF"/>
              </a:solidFill>
            </a:endParaRPr>
          </a:p>
          <a:p>
            <a:pPr indent="-171450" lvl="2" marL="8572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GB" sz="1600">
                <a:solidFill>
                  <a:srgbClr val="FFFFFF"/>
                </a:solidFill>
              </a:rPr>
              <a:t>the StdDev is computed with </a:t>
            </a:r>
            <a:r>
              <a:rPr lang="en-GB">
                <a:solidFill>
                  <a:schemeClr val="accent1"/>
                </a:solidFill>
              </a:rPr>
              <a:t>aggregate</a:t>
            </a:r>
            <a:r>
              <a:rPr lang="en-GB">
                <a:solidFill>
                  <a:srgbClr val="9900FF"/>
                </a:solidFill>
              </a:rPr>
              <a:t>Window(every: 5m, </a:t>
            </a:r>
            <a:r>
              <a:rPr lang="en-GB">
                <a:solidFill>
                  <a:schemeClr val="accent1"/>
                </a:solidFill>
              </a:rPr>
              <a:t>fn: stddev</a:t>
            </a:r>
            <a:r>
              <a:rPr lang="en-GB">
                <a:solidFill>
                  <a:srgbClr val="9900FF"/>
                </a:solidFill>
              </a:rPr>
              <a:t>) </a:t>
            </a:r>
            <a:endParaRPr sz="1500">
              <a:solidFill>
                <a:srgbClr val="9900FF"/>
              </a:solidFill>
            </a:endParaRPr>
          </a:p>
          <a:p>
            <a:pPr indent="-171450" lvl="2" marL="8572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</a:pPr>
            <a:r>
              <a:rPr lang="en-GB" sz="1600">
                <a:solidFill>
                  <a:srgbClr val="FFFFFF"/>
                </a:solidFill>
              </a:rPr>
              <a:t>the Z score is computed </a:t>
            </a:r>
            <a:r>
              <a:rPr lang="en-GB">
                <a:solidFill>
                  <a:schemeClr val="accent1"/>
                </a:solidFill>
              </a:rPr>
              <a:t>joining</a:t>
            </a:r>
            <a:r>
              <a:rPr lang="en-GB" sz="1600">
                <a:solidFill>
                  <a:srgbClr val="FFFFFF"/>
                </a:solidFill>
              </a:rPr>
              <a:t> the times-series of all observations </a:t>
            </a:r>
            <a:br>
              <a:rPr lang="en-GB" sz="1600">
                <a:solidFill>
                  <a:srgbClr val="FFFFFF"/>
                </a:solidFill>
              </a:rPr>
            </a:br>
            <a:r>
              <a:rPr lang="en-GB" sz="1600">
                <a:solidFill>
                  <a:srgbClr val="FFFFFF"/>
                </a:solidFill>
              </a:rPr>
              <a:t>with the one of the Mean and the one the StdDev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6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 me explain it …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4" name="Google Shape;194;p16"/>
          <p:cNvSpPr/>
          <p:nvPr/>
        </p:nvSpPr>
        <p:spPr>
          <a:xfrm>
            <a:off x="7806812" y="609601"/>
            <a:ext cx="462116" cy="412955"/>
          </a:xfrm>
          <a:prstGeom prst="rect">
            <a:avLst/>
          </a:prstGeom>
          <a:solidFill>
            <a:srgbClr val="20202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icture 5" id="195" name="Google Shape;19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925" y="0"/>
            <a:ext cx="3428998" cy="4734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82984196b_0_0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GB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201" name="Google Shape;201;gd82984196b_0_0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Picture 4" id="202" name="Google Shape;202;gd82984196b_0_0"/>
          <p:cNvPicPr preferRelativeResize="0"/>
          <p:nvPr/>
        </p:nvPicPr>
        <p:blipFill rotWithShape="1">
          <a:blip r:embed="rId3">
            <a:alphaModFix/>
          </a:blip>
          <a:srcRect b="14358" l="0" r="0" t="21543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7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 – solution 1/5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8" name="Google Shape;208;p17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movingAvg</a:t>
            </a: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= from(bucket: "training")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range(start: v.timeRangeStart, stop: v.timeRangeStop)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b="1" lang="en-GB" sz="16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Window(every: 5m,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fn: mean,</a:t>
            </a:r>
            <a:r>
              <a:rPr b="1" lang="en-GB" sz="160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1" lang="en-GB" sz="16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createEmpty: false)</a:t>
            </a:r>
            <a:endParaRPr sz="16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 (r._stop != r._time))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drop(columns: ["_start", "_stop","host"])  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"/>
          <p:cNvSpPr txBox="1"/>
          <p:nvPr>
            <p:ph type="title"/>
          </p:nvPr>
        </p:nvSpPr>
        <p:spPr>
          <a:xfrm>
            <a:off x="732662" y="2088140"/>
            <a:ext cx="5566966" cy="96721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ubik Light"/>
              <a:buNone/>
            </a:pPr>
            <a:r>
              <a:rPr b="0" i="0" lang="en-GB" sz="3600" u="none" cap="none" strike="noStrik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Manipulate timestamps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7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 – solution 1/5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47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movingAvg</a:t>
            </a: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= from(bucket: "training")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range(start: v.timeRangeStart, stop: v.timeRangeStop)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b="1" lang="en-GB" sz="16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Window(every: 5m,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fn: mean,</a:t>
            </a:r>
            <a:r>
              <a:rPr b="1" lang="en-GB" sz="160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1" lang="en-GB" sz="16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createEmpty: false)</a:t>
            </a:r>
            <a:endParaRPr sz="16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 (r._stop != r._time))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drop(columns: ["_start", "_stop","host"])  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15" name="Google Shape;215;p47"/>
          <p:cNvSpPr/>
          <p:nvPr/>
        </p:nvSpPr>
        <p:spPr>
          <a:xfrm>
            <a:off x="4467328" y="1873180"/>
            <a:ext cx="1286100" cy="492300"/>
          </a:xfrm>
          <a:prstGeom prst="ellipse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8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 – solution 2/5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1" name="Google Shape;221;p18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movingStddev</a:t>
            </a: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= from(bucket: "training")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range(start: v.timeRangeStart, stop: v.timeRangeStop)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b="1" lang="en-GB" sz="16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Window(every: 5m,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fn: stddev,</a:t>
            </a:r>
            <a:r>
              <a:rPr b="1" lang="en-GB" sz="160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1" lang="en-GB" sz="16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createEmpty: false)</a:t>
            </a:r>
            <a:endParaRPr sz="16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 (r._stop != r._time))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drop(columns: ["_start", "_stop","host"])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8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 – solution 2/5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7" name="Google Shape;227;p48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movingStddev</a:t>
            </a: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= from(bucket: "training")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range(start: v.timeRangeStart, stop: v.timeRangeStop)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b="1" lang="en-GB" sz="16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Window(every: 5m,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fn: stddev,</a:t>
            </a:r>
            <a:r>
              <a:rPr b="1" lang="en-GB" sz="160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1" lang="en-GB" sz="16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createEmpty: false)</a:t>
            </a:r>
            <a:endParaRPr sz="16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 (r._stop != r._time))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drop(columns: ["_start", "_stop","host"])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28" name="Google Shape;228;p48"/>
          <p:cNvSpPr/>
          <p:nvPr/>
        </p:nvSpPr>
        <p:spPr>
          <a:xfrm>
            <a:off x="4431320" y="1839755"/>
            <a:ext cx="1426800" cy="492300"/>
          </a:xfrm>
          <a:prstGeom prst="ellipse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9"/>
          <p:cNvSpPr txBox="1"/>
          <p:nvPr>
            <p:ph type="title"/>
          </p:nvPr>
        </p:nvSpPr>
        <p:spPr>
          <a:xfrm>
            <a:off x="467825" y="204538"/>
            <a:ext cx="82083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 – solution 3/5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4" name="Google Shape;234;p19"/>
          <p:cNvSpPr txBox="1"/>
          <p:nvPr>
            <p:ph idx="1" type="body"/>
          </p:nvPr>
        </p:nvSpPr>
        <p:spPr>
          <a:xfrm>
            <a:off x="467826" y="1244339"/>
            <a:ext cx="82083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</a:pPr>
            <a:r>
              <a:rPr b="1" lang="en-GB" sz="160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movingModel</a:t>
            </a:r>
            <a: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 =</a:t>
            </a:r>
            <a:endParaRPr sz="16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join</a:t>
            </a:r>
            <a: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(tables: {avg: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movingAvg</a:t>
            </a:r>
            <a: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, stddev: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movingStddev</a:t>
            </a:r>
            <a: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}, </a:t>
            </a:r>
            <a:b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	   on: ["_field","_measurement","sensor"], method: "inner")</a:t>
            </a:r>
            <a:endParaRPr sz="16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|&gt; filter(fn: (r) =&gt; r._time_avg == r._time_stddev)</a:t>
            </a:r>
            <a:endParaRPr>
              <a:solidFill>
                <a:schemeClr val="lt1"/>
              </a:solidFill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|&gt; rename(columns: {_time_avg: "_time"})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drop(columns: ["_time_stddev"])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9"/>
          <p:cNvSpPr txBox="1"/>
          <p:nvPr>
            <p:ph type="title"/>
          </p:nvPr>
        </p:nvSpPr>
        <p:spPr>
          <a:xfrm>
            <a:off x="467825" y="204538"/>
            <a:ext cx="82083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 – solution 3/5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0" name="Google Shape;240;p49"/>
          <p:cNvSpPr txBox="1"/>
          <p:nvPr>
            <p:ph idx="1" type="body"/>
          </p:nvPr>
        </p:nvSpPr>
        <p:spPr>
          <a:xfrm>
            <a:off x="467826" y="1244339"/>
            <a:ext cx="82083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</a:pPr>
            <a:r>
              <a:rPr b="1" lang="en-GB" sz="160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movingModel</a:t>
            </a:r>
            <a: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 =</a:t>
            </a:r>
            <a:endParaRPr sz="16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join</a:t>
            </a:r>
            <a: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(tables: {avg: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movingAvg</a:t>
            </a:r>
            <a: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, stddev: </a:t>
            </a:r>
            <a:r>
              <a:rPr b="1"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movingStddev</a:t>
            </a:r>
            <a: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}, </a:t>
            </a:r>
            <a:b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	   on: ["_field","_measurement","sensor"], method: "inner")</a:t>
            </a:r>
            <a:endParaRPr sz="16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|&gt; filter(fn: (r) =&gt; r._time_avg == r._time_stddev)</a:t>
            </a:r>
            <a:endParaRPr>
              <a:solidFill>
                <a:schemeClr val="lt1"/>
              </a:solidFill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|&gt; rename(columns: {_time_avg: "_time"})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drop(columns: ["_time_stddev"])</a:t>
            </a:r>
            <a:endParaRPr sz="1600">
              <a:solidFill>
                <a:srgbClr val="80808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41" name="Google Shape;241;p49"/>
          <p:cNvSpPr/>
          <p:nvPr/>
        </p:nvSpPr>
        <p:spPr>
          <a:xfrm>
            <a:off x="463540" y="2019717"/>
            <a:ext cx="854113" cy="391889"/>
          </a:xfrm>
          <a:prstGeom prst="ellipse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 – solution 4/5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</a:pPr>
            <a:r>
              <a:rPr b="1" lang="en-GB" sz="1600">
                <a:solidFill>
                  <a:srgbClr val="E06666"/>
                </a:solidFill>
                <a:latin typeface="Courier"/>
                <a:ea typeface="Courier"/>
                <a:cs typeface="Courier"/>
                <a:sym typeface="Courier"/>
              </a:rPr>
              <a:t>allData</a:t>
            </a:r>
            <a:r>
              <a:rPr lang="en-GB" sz="1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 = from(bucket: "training")</a:t>
            </a:r>
            <a:endParaRPr sz="16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|&gt; range(start: v.timeRangeStart, stop: v.timeRangeStop)</a:t>
            </a:r>
            <a:endParaRPr>
              <a:solidFill>
                <a:schemeClr val="lt1"/>
              </a:solidFill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6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drop(columns: ["_start", "_stop", "host"])</a:t>
            </a:r>
            <a:endParaRPr/>
          </a:p>
        </p:txBody>
      </p:sp>
      <p:sp>
        <p:nvSpPr>
          <p:cNvPr id="248" name="Google Shape;248;p20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/>
        </p:nvSpPr>
        <p:spPr>
          <a:xfrm>
            <a:off x="152867" y="4775768"/>
            <a:ext cx="6716565" cy="2642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b="0" i="0" lang="en-GB" sz="1200" u="none" cap="none" strike="noStrik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E. Della Valle, M. Balduini, &amp; R. Tommasini - Influx Days - Virtual - SF 2020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1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 – solution 4/4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5" name="Google Shape;255;p21"/>
          <p:cNvSpPr txBox="1"/>
          <p:nvPr>
            <p:ph idx="1" type="body"/>
          </p:nvPr>
        </p:nvSpPr>
        <p:spPr>
          <a:xfrm>
            <a:off x="467825" y="1228975"/>
            <a:ext cx="8208300" cy="3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zscores = 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r>
              <a:rPr b="1"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join</a:t>
            </a:r>
            <a:r>
              <a:rPr lang="en-GB" sz="14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(tables: {all: </a:t>
            </a:r>
            <a:r>
              <a:rPr lang="en-GB" sz="140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allData</a:t>
            </a:r>
            <a:r>
              <a:rPr lang="en-GB" sz="14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, m: </a:t>
            </a:r>
            <a:r>
              <a:rPr lang="en-GB" sz="140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movingModel</a:t>
            </a:r>
            <a:r>
              <a:rPr lang="en-GB" sz="14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},</a:t>
            </a: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	on: ["_field", "_measurement", "sensor"])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 (uint(v: r._time_all) - uint(v: r._time_m) &gt; 0))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	(uint(v: r._time_all) - uint(v: r._time_m) &lt;= 5*60*1000000000))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  |&gt; 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map</a:t>
            </a: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(fn: (r) =&gt;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({r with 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_value_zscore</a:t>
            </a: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: 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	   math.abs(x: </a:t>
            </a: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r._value - r._value_avg) / r._value_stddev)</a:t>
            </a: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}))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4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rename(columns: {_time_all: "_time"})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56" name="Google Shape;256;p21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50"/>
          <p:cNvSpPr txBox="1"/>
          <p:nvPr/>
        </p:nvSpPr>
        <p:spPr>
          <a:xfrm>
            <a:off x="152867" y="4775768"/>
            <a:ext cx="6716565" cy="2642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b="0" i="0" lang="en-GB" sz="1200" u="none" cap="none" strike="noStrik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E. Della Valle, M. Balduini, &amp; R. Tommasini - Influx Days - Virtual - SF 2020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50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 – solution 4/4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3" name="Google Shape;263;p50"/>
          <p:cNvSpPr txBox="1"/>
          <p:nvPr>
            <p:ph idx="1" type="body"/>
          </p:nvPr>
        </p:nvSpPr>
        <p:spPr>
          <a:xfrm>
            <a:off x="467825" y="1228975"/>
            <a:ext cx="8208300" cy="3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zscores = 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r>
              <a:rPr b="1"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join</a:t>
            </a:r>
            <a:r>
              <a:rPr lang="en-GB" sz="14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(tables: {all: </a:t>
            </a:r>
            <a:r>
              <a:rPr lang="en-GB" sz="140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allData</a:t>
            </a:r>
            <a:r>
              <a:rPr lang="en-GB" sz="14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, m: </a:t>
            </a:r>
            <a:r>
              <a:rPr lang="en-GB" sz="140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movingModel</a:t>
            </a:r>
            <a:r>
              <a:rPr lang="en-GB" sz="14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},</a:t>
            </a: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	on: ["_field", "_measurement", "sensor"])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 (uint(v: r._time_all) - uint(v: r._time_m) &gt; 0))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	(uint(v: r._time_all) - uint(v: r._time_m) &lt;= 5*60*1000000000))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  |&gt; 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map</a:t>
            </a: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(fn: (r) =&gt;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({r with 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_value_zscore</a:t>
            </a: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: 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	   math.abs(x: </a:t>
            </a: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r._value - r._value_avg) / r._value_stddev)</a:t>
            </a: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}))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4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rename(columns: {_time_all: "_time"})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64" name="Google Shape;264;p50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50"/>
          <p:cNvSpPr/>
          <p:nvPr/>
        </p:nvSpPr>
        <p:spPr>
          <a:xfrm>
            <a:off x="394884" y="1527349"/>
            <a:ext cx="854100" cy="391800"/>
          </a:xfrm>
          <a:prstGeom prst="ellipse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1"/>
          <p:cNvSpPr txBox="1"/>
          <p:nvPr/>
        </p:nvSpPr>
        <p:spPr>
          <a:xfrm>
            <a:off x="152867" y="4775768"/>
            <a:ext cx="6716565" cy="2642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b="0" i="0" lang="en-GB" sz="1200" u="none" cap="none" strike="noStrik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E. Della Valle, M. Balduini, &amp; R. Tommasini - Influx Days - Virtual - SF 2020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51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 – solution 4/4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2" name="Google Shape;272;p51"/>
          <p:cNvSpPr txBox="1"/>
          <p:nvPr>
            <p:ph idx="1" type="body"/>
          </p:nvPr>
        </p:nvSpPr>
        <p:spPr>
          <a:xfrm>
            <a:off x="467825" y="1228975"/>
            <a:ext cx="8208300" cy="3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zscores = 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r>
              <a:rPr b="1"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join</a:t>
            </a:r>
            <a:r>
              <a:rPr lang="en-GB" sz="14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(tables: {all: </a:t>
            </a:r>
            <a:r>
              <a:rPr lang="en-GB" sz="140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allData</a:t>
            </a:r>
            <a:r>
              <a:rPr lang="en-GB" sz="14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, m: </a:t>
            </a:r>
            <a:r>
              <a:rPr lang="en-GB" sz="140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movingModel</a:t>
            </a:r>
            <a:r>
              <a:rPr lang="en-GB" sz="14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rPr>
              <a:t>},</a:t>
            </a: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	on: ["_field", "_measurement", "sensor"])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 (uint(v: r._time_all) - uint(v: r._time_m) &gt; 0))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	(uint(v: r._time_all) - uint(v: r._time_m) &lt;= 5*60*1000000000))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  |&gt; 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map</a:t>
            </a: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(fn: (r) =&gt;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({r with 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_value_zscore</a:t>
            </a: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: 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	   math.abs(x: </a:t>
            </a: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r._value - r._value_avg) / r._value_stddev)</a:t>
            </a:r>
            <a:r>
              <a:rPr b="1" lang="en-GB" sz="1400">
                <a:latin typeface="Courier"/>
                <a:ea typeface="Courier"/>
                <a:cs typeface="Courier"/>
                <a:sym typeface="Courier"/>
              </a:rPr>
              <a:t>}))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808080"/>
              </a:buClr>
              <a:buSzPts val="1600"/>
              <a:buNone/>
            </a:pPr>
            <a:r>
              <a:rPr lang="en-GB" sz="14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rPr>
              <a:t>  |&gt; rename(columns: {_time_all: "_time"})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73" name="Google Shape;273;p51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51"/>
          <p:cNvSpPr/>
          <p:nvPr/>
        </p:nvSpPr>
        <p:spPr>
          <a:xfrm>
            <a:off x="394884" y="1527349"/>
            <a:ext cx="854100" cy="391800"/>
          </a:xfrm>
          <a:prstGeom prst="ellipse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51"/>
          <p:cNvSpPr/>
          <p:nvPr/>
        </p:nvSpPr>
        <p:spPr>
          <a:xfrm>
            <a:off x="1085096" y="3060363"/>
            <a:ext cx="522600" cy="391800"/>
          </a:xfrm>
          <a:prstGeom prst="ellipse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2"/>
          <p:cNvSpPr txBox="1"/>
          <p:nvPr>
            <p:ph type="title"/>
          </p:nvPr>
        </p:nvSpPr>
        <p:spPr>
          <a:xfrm>
            <a:off x="467800" y="-150737"/>
            <a:ext cx="82083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Visualizing the moving z-score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1" name="Google Shape;281;p22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2" name="Google Shape;282;p22"/>
          <p:cNvGrpSpPr/>
          <p:nvPr/>
        </p:nvGrpSpPr>
        <p:grpSpPr>
          <a:xfrm>
            <a:off x="618532" y="624364"/>
            <a:ext cx="7620184" cy="4032967"/>
            <a:chOff x="0" y="0"/>
            <a:chExt cx="7620184" cy="4032967"/>
          </a:xfrm>
        </p:grpSpPr>
        <p:grpSp>
          <p:nvGrpSpPr>
            <p:cNvPr id="283" name="Google Shape;283;p22"/>
            <p:cNvGrpSpPr/>
            <p:nvPr/>
          </p:nvGrpSpPr>
          <p:grpSpPr>
            <a:xfrm>
              <a:off x="0" y="0"/>
              <a:ext cx="7620184" cy="4032967"/>
              <a:chOff x="0" y="0"/>
              <a:chExt cx="7620183" cy="4032966"/>
            </a:xfrm>
          </p:grpSpPr>
          <p:pic>
            <p:nvPicPr>
              <p:cNvPr descr="Picture 6" id="284" name="Google Shape;284;p2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7620183" cy="403296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Picture 7" id="285" name="Google Shape;285;p22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4956463" y="2589521"/>
                <a:ext cx="577051" cy="10991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86" name="Google Shape;286;p22"/>
              <p:cNvSpPr/>
              <p:nvPr/>
            </p:nvSpPr>
            <p:spPr>
              <a:xfrm>
                <a:off x="5334091" y="2588735"/>
                <a:ext cx="250826" cy="298450"/>
              </a:xfrm>
              <a:prstGeom prst="rect">
                <a:avLst/>
              </a:prstGeom>
              <a:solidFill>
                <a:srgbClr val="201F29"/>
              </a:solidFill>
              <a:ln>
                <a:noFill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descr="Picture 10" id="287" name="Google Shape;287;p22"/>
            <p:cNvPicPr preferRelativeResize="0"/>
            <p:nvPr/>
          </p:nvPicPr>
          <p:blipFill rotWithShape="1">
            <a:blip r:embed="rId5">
              <a:alphaModFix/>
            </a:blip>
            <a:srcRect b="49647" l="33935" r="19929" t="28990"/>
            <a:stretch/>
          </p:blipFill>
          <p:spPr>
            <a:xfrm>
              <a:off x="469991" y="948125"/>
              <a:ext cx="6908802" cy="123421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t/>
            </a:r>
            <a:endParaRPr/>
          </a:p>
        </p:txBody>
      </p:sp>
      <p:sp>
        <p:nvSpPr>
          <p:cNvPr id="76" name="Google Shape;76;p3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t/>
            </a:r>
            <a:endParaRPr/>
          </a:p>
        </p:txBody>
      </p:sp>
      <p:sp>
        <p:nvSpPr>
          <p:cNvPr id="77" name="Google Shape;77;p3"/>
          <p:cNvSpPr txBox="1"/>
          <p:nvPr>
            <p:ph idx="12" type="sldNum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icture 2" id="78" name="Google Shape;7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4350" y="0"/>
            <a:ext cx="8515348" cy="4745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3"/>
          <p:cNvSpPr txBox="1"/>
          <p:nvPr>
            <p:ph type="title"/>
          </p:nvPr>
        </p:nvSpPr>
        <p:spPr>
          <a:xfrm>
            <a:off x="710890" y="2088140"/>
            <a:ext cx="5566966" cy="96721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ubik Light"/>
              <a:buNone/>
            </a:pPr>
            <a:r>
              <a:rPr lang="en-GB"/>
              <a:t>Time Series Enrichment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2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 Series Enrichment – the intuition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8" name="Google Shape;298;p52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52"/>
          <p:cNvSpPr/>
          <p:nvPr/>
        </p:nvSpPr>
        <p:spPr>
          <a:xfrm>
            <a:off x="1660315" y="2159305"/>
            <a:ext cx="1677797" cy="847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52"/>
          <p:cNvSpPr/>
          <p:nvPr/>
        </p:nvSpPr>
        <p:spPr>
          <a:xfrm>
            <a:off x="1660315" y="2353280"/>
            <a:ext cx="1677797" cy="84793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52"/>
          <p:cNvSpPr/>
          <p:nvPr/>
        </p:nvSpPr>
        <p:spPr>
          <a:xfrm>
            <a:off x="1660106" y="1977394"/>
            <a:ext cx="1678006" cy="11017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52"/>
          <p:cNvSpPr txBox="1"/>
          <p:nvPr/>
        </p:nvSpPr>
        <p:spPr>
          <a:xfrm>
            <a:off x="141462" y="2057123"/>
            <a:ext cx="1195944" cy="313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IoT Sensors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15" id="303" name="Google Shape;303;p52"/>
          <p:cNvPicPr preferRelativeResize="0"/>
          <p:nvPr/>
        </p:nvPicPr>
        <p:blipFill rotWithShape="1">
          <a:blip r:embed="rId3">
            <a:alphaModFix/>
          </a:blip>
          <a:srcRect b="14372" l="16260" r="11048" t="18809"/>
          <a:stretch/>
        </p:blipFill>
        <p:spPr>
          <a:xfrm>
            <a:off x="1520325" y="1194849"/>
            <a:ext cx="5629621" cy="3545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3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 Series Enrichment – the intuition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9" name="Google Shape;309;p53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53"/>
          <p:cNvSpPr/>
          <p:nvPr/>
        </p:nvSpPr>
        <p:spPr>
          <a:xfrm>
            <a:off x="1660315" y="2159305"/>
            <a:ext cx="1677797" cy="847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53"/>
          <p:cNvSpPr/>
          <p:nvPr/>
        </p:nvSpPr>
        <p:spPr>
          <a:xfrm>
            <a:off x="1660315" y="2353280"/>
            <a:ext cx="1677797" cy="84793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53"/>
          <p:cNvSpPr/>
          <p:nvPr/>
        </p:nvSpPr>
        <p:spPr>
          <a:xfrm rot="-5400000">
            <a:off x="3834811" y="4249555"/>
            <a:ext cx="571336" cy="117628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53"/>
          <p:cNvSpPr/>
          <p:nvPr/>
        </p:nvSpPr>
        <p:spPr>
          <a:xfrm rot="-5400000">
            <a:off x="4108282" y="4249554"/>
            <a:ext cx="571336" cy="1176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53"/>
          <p:cNvSpPr/>
          <p:nvPr/>
        </p:nvSpPr>
        <p:spPr>
          <a:xfrm rot="-5400000">
            <a:off x="4403787" y="4249553"/>
            <a:ext cx="571336" cy="117628"/>
          </a:xfrm>
          <a:prstGeom prst="rect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53"/>
          <p:cNvSpPr/>
          <p:nvPr/>
        </p:nvSpPr>
        <p:spPr>
          <a:xfrm rot="-5400000">
            <a:off x="4063229" y="3760092"/>
            <a:ext cx="114503" cy="117632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53"/>
          <p:cNvSpPr/>
          <p:nvPr/>
        </p:nvSpPr>
        <p:spPr>
          <a:xfrm rot="-5400000">
            <a:off x="4336701" y="3760092"/>
            <a:ext cx="114503" cy="1176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53"/>
          <p:cNvSpPr/>
          <p:nvPr/>
        </p:nvSpPr>
        <p:spPr>
          <a:xfrm rot="-5400000">
            <a:off x="4632206" y="3760092"/>
            <a:ext cx="114503" cy="117631"/>
          </a:xfrm>
          <a:prstGeom prst="rect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53"/>
          <p:cNvSpPr/>
          <p:nvPr/>
        </p:nvSpPr>
        <p:spPr>
          <a:xfrm>
            <a:off x="1660106" y="1977394"/>
            <a:ext cx="1678006" cy="11017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53"/>
          <p:cNvSpPr/>
          <p:nvPr/>
        </p:nvSpPr>
        <p:spPr>
          <a:xfrm rot="-5400000">
            <a:off x="3580446" y="4249554"/>
            <a:ext cx="571336" cy="11762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53"/>
          <p:cNvSpPr/>
          <p:nvPr/>
        </p:nvSpPr>
        <p:spPr>
          <a:xfrm rot="-5400000">
            <a:off x="3808865" y="3760092"/>
            <a:ext cx="114503" cy="1176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icture 15" id="321" name="Google Shape;321;p53"/>
          <p:cNvPicPr preferRelativeResize="0"/>
          <p:nvPr/>
        </p:nvPicPr>
        <p:blipFill rotWithShape="1">
          <a:blip r:embed="rId3">
            <a:alphaModFix/>
          </a:blip>
          <a:srcRect b="14374" l="16264" r="11043" t="18807"/>
          <a:stretch/>
        </p:blipFill>
        <p:spPr>
          <a:xfrm>
            <a:off x="1520325" y="1194849"/>
            <a:ext cx="5629621" cy="3545729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53"/>
          <p:cNvSpPr txBox="1"/>
          <p:nvPr/>
        </p:nvSpPr>
        <p:spPr>
          <a:xfrm>
            <a:off x="5129401" y="3851188"/>
            <a:ext cx="2803684" cy="313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Enterprise Resource Planning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53"/>
          <p:cNvSpPr txBox="1"/>
          <p:nvPr/>
        </p:nvSpPr>
        <p:spPr>
          <a:xfrm>
            <a:off x="141462" y="2057123"/>
            <a:ext cx="1195944" cy="313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IoT Sensors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4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 Series Enrichment – the intuition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9" name="Google Shape;329;p54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54"/>
          <p:cNvSpPr/>
          <p:nvPr/>
        </p:nvSpPr>
        <p:spPr>
          <a:xfrm>
            <a:off x="1660315" y="2159305"/>
            <a:ext cx="1677797" cy="847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54"/>
          <p:cNvSpPr/>
          <p:nvPr/>
        </p:nvSpPr>
        <p:spPr>
          <a:xfrm>
            <a:off x="5020249" y="2121923"/>
            <a:ext cx="1678005" cy="1101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54"/>
          <p:cNvSpPr/>
          <p:nvPr/>
        </p:nvSpPr>
        <p:spPr>
          <a:xfrm>
            <a:off x="1660315" y="2353280"/>
            <a:ext cx="1677797" cy="84793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54"/>
          <p:cNvSpPr/>
          <p:nvPr/>
        </p:nvSpPr>
        <p:spPr>
          <a:xfrm>
            <a:off x="5020249" y="2327903"/>
            <a:ext cx="1678005" cy="11017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54"/>
          <p:cNvSpPr/>
          <p:nvPr/>
        </p:nvSpPr>
        <p:spPr>
          <a:xfrm rot="-5400000">
            <a:off x="3834811" y="4249555"/>
            <a:ext cx="571336" cy="117628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54"/>
          <p:cNvSpPr/>
          <p:nvPr/>
        </p:nvSpPr>
        <p:spPr>
          <a:xfrm rot="-5400000">
            <a:off x="4108282" y="4249554"/>
            <a:ext cx="571336" cy="1176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54"/>
          <p:cNvSpPr/>
          <p:nvPr/>
        </p:nvSpPr>
        <p:spPr>
          <a:xfrm rot="-5400000">
            <a:off x="4403787" y="4249553"/>
            <a:ext cx="571336" cy="117628"/>
          </a:xfrm>
          <a:prstGeom prst="rect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54"/>
          <p:cNvSpPr/>
          <p:nvPr/>
        </p:nvSpPr>
        <p:spPr>
          <a:xfrm rot="-5400000">
            <a:off x="4063229" y="3760092"/>
            <a:ext cx="114503" cy="117632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54"/>
          <p:cNvSpPr/>
          <p:nvPr/>
        </p:nvSpPr>
        <p:spPr>
          <a:xfrm rot="-5400000">
            <a:off x="4336701" y="3760092"/>
            <a:ext cx="114503" cy="1176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54"/>
          <p:cNvSpPr/>
          <p:nvPr/>
        </p:nvSpPr>
        <p:spPr>
          <a:xfrm rot="-5400000">
            <a:off x="4632206" y="3760092"/>
            <a:ext cx="114503" cy="117631"/>
          </a:xfrm>
          <a:prstGeom prst="rect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54"/>
          <p:cNvSpPr/>
          <p:nvPr/>
        </p:nvSpPr>
        <p:spPr>
          <a:xfrm>
            <a:off x="1660106" y="1977394"/>
            <a:ext cx="1678006" cy="11017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54"/>
          <p:cNvSpPr/>
          <p:nvPr/>
        </p:nvSpPr>
        <p:spPr>
          <a:xfrm>
            <a:off x="5020249" y="1952521"/>
            <a:ext cx="1678005" cy="11017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54"/>
          <p:cNvSpPr/>
          <p:nvPr/>
        </p:nvSpPr>
        <p:spPr>
          <a:xfrm rot="-5400000">
            <a:off x="3580446" y="4249554"/>
            <a:ext cx="571336" cy="11762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54"/>
          <p:cNvSpPr/>
          <p:nvPr/>
        </p:nvSpPr>
        <p:spPr>
          <a:xfrm rot="-5400000">
            <a:off x="3808865" y="3760092"/>
            <a:ext cx="114503" cy="1176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icture 15" id="344" name="Google Shape;344;p54"/>
          <p:cNvPicPr preferRelativeResize="0"/>
          <p:nvPr/>
        </p:nvPicPr>
        <p:blipFill rotWithShape="1">
          <a:blip r:embed="rId3">
            <a:alphaModFix/>
          </a:blip>
          <a:srcRect b="14374" l="16264" r="11043" t="18807"/>
          <a:stretch/>
        </p:blipFill>
        <p:spPr>
          <a:xfrm>
            <a:off x="1520325" y="1194849"/>
            <a:ext cx="5629621" cy="3545729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54"/>
          <p:cNvSpPr txBox="1"/>
          <p:nvPr/>
        </p:nvSpPr>
        <p:spPr>
          <a:xfrm>
            <a:off x="5129401" y="3851188"/>
            <a:ext cx="2803684" cy="313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Enterprise Resource Planning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54"/>
          <p:cNvSpPr txBox="1"/>
          <p:nvPr/>
        </p:nvSpPr>
        <p:spPr>
          <a:xfrm>
            <a:off x="141462" y="2057123"/>
            <a:ext cx="1195944" cy="313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IoT Sensors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5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 Series Enrichment – the intuition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2" name="Google Shape;352;p55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55"/>
          <p:cNvSpPr/>
          <p:nvPr/>
        </p:nvSpPr>
        <p:spPr>
          <a:xfrm>
            <a:off x="1660315" y="2159305"/>
            <a:ext cx="1677797" cy="847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55"/>
          <p:cNvSpPr/>
          <p:nvPr/>
        </p:nvSpPr>
        <p:spPr>
          <a:xfrm>
            <a:off x="5020249" y="2121923"/>
            <a:ext cx="1678005" cy="1101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55"/>
          <p:cNvSpPr/>
          <p:nvPr/>
        </p:nvSpPr>
        <p:spPr>
          <a:xfrm>
            <a:off x="1660315" y="2353280"/>
            <a:ext cx="1677797" cy="84793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55"/>
          <p:cNvSpPr/>
          <p:nvPr/>
        </p:nvSpPr>
        <p:spPr>
          <a:xfrm>
            <a:off x="5020249" y="2327903"/>
            <a:ext cx="1678005" cy="11017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55"/>
          <p:cNvSpPr/>
          <p:nvPr/>
        </p:nvSpPr>
        <p:spPr>
          <a:xfrm rot="-5400000">
            <a:off x="3834811" y="4249555"/>
            <a:ext cx="571336" cy="117628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55"/>
          <p:cNvSpPr/>
          <p:nvPr/>
        </p:nvSpPr>
        <p:spPr>
          <a:xfrm rot="-5400000">
            <a:off x="4108282" y="4249554"/>
            <a:ext cx="571336" cy="1176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55"/>
          <p:cNvSpPr/>
          <p:nvPr/>
        </p:nvSpPr>
        <p:spPr>
          <a:xfrm rot="-5400000">
            <a:off x="4403787" y="4249553"/>
            <a:ext cx="571336" cy="117628"/>
          </a:xfrm>
          <a:prstGeom prst="rect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55"/>
          <p:cNvSpPr/>
          <p:nvPr/>
        </p:nvSpPr>
        <p:spPr>
          <a:xfrm rot="-5400000">
            <a:off x="4063229" y="3760092"/>
            <a:ext cx="114503" cy="117632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55"/>
          <p:cNvSpPr/>
          <p:nvPr/>
        </p:nvSpPr>
        <p:spPr>
          <a:xfrm rot="-5400000">
            <a:off x="4336701" y="3760092"/>
            <a:ext cx="114503" cy="1176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55"/>
          <p:cNvSpPr/>
          <p:nvPr/>
        </p:nvSpPr>
        <p:spPr>
          <a:xfrm rot="-5400000">
            <a:off x="4632206" y="3760092"/>
            <a:ext cx="114503" cy="117631"/>
          </a:xfrm>
          <a:prstGeom prst="rect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55"/>
          <p:cNvSpPr/>
          <p:nvPr/>
        </p:nvSpPr>
        <p:spPr>
          <a:xfrm>
            <a:off x="5020249" y="2515458"/>
            <a:ext cx="1678005" cy="11017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55"/>
          <p:cNvSpPr/>
          <p:nvPr/>
        </p:nvSpPr>
        <p:spPr>
          <a:xfrm>
            <a:off x="5020249" y="2684859"/>
            <a:ext cx="1678005" cy="11017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55"/>
          <p:cNvSpPr/>
          <p:nvPr/>
        </p:nvSpPr>
        <p:spPr>
          <a:xfrm>
            <a:off x="5020249" y="2843535"/>
            <a:ext cx="1678005" cy="110170"/>
          </a:xfrm>
          <a:prstGeom prst="rect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55"/>
          <p:cNvSpPr/>
          <p:nvPr/>
        </p:nvSpPr>
        <p:spPr>
          <a:xfrm>
            <a:off x="1660106" y="1977394"/>
            <a:ext cx="1678006" cy="11017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55"/>
          <p:cNvSpPr/>
          <p:nvPr/>
        </p:nvSpPr>
        <p:spPr>
          <a:xfrm>
            <a:off x="5020249" y="1952521"/>
            <a:ext cx="1678005" cy="11017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55"/>
          <p:cNvSpPr/>
          <p:nvPr/>
        </p:nvSpPr>
        <p:spPr>
          <a:xfrm rot="-5400000">
            <a:off x="3580446" y="4249554"/>
            <a:ext cx="571336" cy="11762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55"/>
          <p:cNvSpPr/>
          <p:nvPr/>
        </p:nvSpPr>
        <p:spPr>
          <a:xfrm rot="-5400000">
            <a:off x="3808865" y="3760092"/>
            <a:ext cx="114503" cy="1176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55"/>
          <p:cNvSpPr txBox="1"/>
          <p:nvPr/>
        </p:nvSpPr>
        <p:spPr>
          <a:xfrm>
            <a:off x="5129401" y="3851188"/>
            <a:ext cx="2803684" cy="313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Enterprise Resource Planning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55"/>
          <p:cNvSpPr txBox="1"/>
          <p:nvPr/>
        </p:nvSpPr>
        <p:spPr>
          <a:xfrm>
            <a:off x="141462" y="2057123"/>
            <a:ext cx="1195944" cy="313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IoT Sensors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15" id="372" name="Google Shape;372;p55"/>
          <p:cNvPicPr preferRelativeResize="0"/>
          <p:nvPr/>
        </p:nvPicPr>
        <p:blipFill rotWithShape="1">
          <a:blip r:embed="rId3">
            <a:alphaModFix/>
          </a:blip>
          <a:srcRect b="14372" l="16260" r="11048" t="18809"/>
          <a:stretch/>
        </p:blipFill>
        <p:spPr>
          <a:xfrm>
            <a:off x="1520325" y="1194849"/>
            <a:ext cx="5629621" cy="3545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6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 Series Enrichment – the intuition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8" name="Google Shape;378;p56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56"/>
          <p:cNvSpPr/>
          <p:nvPr/>
        </p:nvSpPr>
        <p:spPr>
          <a:xfrm>
            <a:off x="1660315" y="2159305"/>
            <a:ext cx="1677797" cy="847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56"/>
          <p:cNvSpPr/>
          <p:nvPr/>
        </p:nvSpPr>
        <p:spPr>
          <a:xfrm>
            <a:off x="5020249" y="2121923"/>
            <a:ext cx="1678005" cy="1101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56"/>
          <p:cNvSpPr/>
          <p:nvPr/>
        </p:nvSpPr>
        <p:spPr>
          <a:xfrm>
            <a:off x="1660315" y="2353280"/>
            <a:ext cx="1677797" cy="84793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56"/>
          <p:cNvSpPr/>
          <p:nvPr/>
        </p:nvSpPr>
        <p:spPr>
          <a:xfrm>
            <a:off x="5020249" y="2327903"/>
            <a:ext cx="1678005" cy="11017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56"/>
          <p:cNvSpPr/>
          <p:nvPr/>
        </p:nvSpPr>
        <p:spPr>
          <a:xfrm rot="-5400000">
            <a:off x="3834811" y="4249555"/>
            <a:ext cx="571336" cy="117628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56"/>
          <p:cNvSpPr/>
          <p:nvPr/>
        </p:nvSpPr>
        <p:spPr>
          <a:xfrm rot="-5400000">
            <a:off x="4108282" y="4249554"/>
            <a:ext cx="571336" cy="1176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56"/>
          <p:cNvSpPr/>
          <p:nvPr/>
        </p:nvSpPr>
        <p:spPr>
          <a:xfrm rot="-5400000">
            <a:off x="4403787" y="4249553"/>
            <a:ext cx="571336" cy="117628"/>
          </a:xfrm>
          <a:prstGeom prst="rect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56"/>
          <p:cNvSpPr/>
          <p:nvPr/>
        </p:nvSpPr>
        <p:spPr>
          <a:xfrm rot="-5400000">
            <a:off x="4063229" y="3760092"/>
            <a:ext cx="114503" cy="117632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56"/>
          <p:cNvSpPr/>
          <p:nvPr/>
        </p:nvSpPr>
        <p:spPr>
          <a:xfrm rot="-5400000">
            <a:off x="4336701" y="3760092"/>
            <a:ext cx="114503" cy="1176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56"/>
          <p:cNvSpPr/>
          <p:nvPr/>
        </p:nvSpPr>
        <p:spPr>
          <a:xfrm rot="-5400000">
            <a:off x="4632206" y="3760092"/>
            <a:ext cx="114503" cy="117631"/>
          </a:xfrm>
          <a:prstGeom prst="rect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56"/>
          <p:cNvSpPr/>
          <p:nvPr/>
        </p:nvSpPr>
        <p:spPr>
          <a:xfrm>
            <a:off x="5020249" y="2515458"/>
            <a:ext cx="1678005" cy="11017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56"/>
          <p:cNvSpPr/>
          <p:nvPr/>
        </p:nvSpPr>
        <p:spPr>
          <a:xfrm>
            <a:off x="5020249" y="2684859"/>
            <a:ext cx="1678005" cy="11017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56"/>
          <p:cNvSpPr/>
          <p:nvPr/>
        </p:nvSpPr>
        <p:spPr>
          <a:xfrm>
            <a:off x="5020249" y="2843535"/>
            <a:ext cx="1678005" cy="110170"/>
          </a:xfrm>
          <a:prstGeom prst="rect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56"/>
          <p:cNvSpPr/>
          <p:nvPr/>
        </p:nvSpPr>
        <p:spPr>
          <a:xfrm>
            <a:off x="1660106" y="1977394"/>
            <a:ext cx="1678006" cy="11017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56"/>
          <p:cNvSpPr/>
          <p:nvPr/>
        </p:nvSpPr>
        <p:spPr>
          <a:xfrm>
            <a:off x="5020249" y="1952521"/>
            <a:ext cx="1678005" cy="11017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56"/>
          <p:cNvSpPr/>
          <p:nvPr/>
        </p:nvSpPr>
        <p:spPr>
          <a:xfrm rot="-5400000">
            <a:off x="3580446" y="4249554"/>
            <a:ext cx="571336" cy="11762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56"/>
          <p:cNvSpPr/>
          <p:nvPr/>
        </p:nvSpPr>
        <p:spPr>
          <a:xfrm rot="-5400000">
            <a:off x="3808865" y="3760092"/>
            <a:ext cx="114503" cy="1176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56"/>
          <p:cNvSpPr txBox="1"/>
          <p:nvPr/>
        </p:nvSpPr>
        <p:spPr>
          <a:xfrm>
            <a:off x="5129401" y="3851188"/>
            <a:ext cx="2803684" cy="313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Enterprise Resource Planning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56"/>
          <p:cNvSpPr txBox="1"/>
          <p:nvPr/>
        </p:nvSpPr>
        <p:spPr>
          <a:xfrm>
            <a:off x="141462" y="2057123"/>
            <a:ext cx="1195944" cy="313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IoT Sensors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56"/>
          <p:cNvSpPr txBox="1"/>
          <p:nvPr/>
        </p:nvSpPr>
        <p:spPr>
          <a:xfrm>
            <a:off x="7011670" y="1920910"/>
            <a:ext cx="940158" cy="313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I4.0 apps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15" id="399" name="Google Shape;399;p56"/>
          <p:cNvPicPr preferRelativeResize="0"/>
          <p:nvPr/>
        </p:nvPicPr>
        <p:blipFill rotWithShape="1">
          <a:blip r:embed="rId3">
            <a:alphaModFix/>
          </a:blip>
          <a:srcRect b="14372" l="16260" r="11048" t="18809"/>
          <a:stretch/>
        </p:blipFill>
        <p:spPr>
          <a:xfrm>
            <a:off x="1520325" y="1194849"/>
            <a:ext cx="5629621" cy="3545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5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 for the Linear Pizza Oven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25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Enrich the IoT observations with the ID of the pizza and the kind of pizza contained in the Enterprise Resource Planning RDBMS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This enables: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In the short term, full traceability of cooking conditions for each pizza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In the long term, </a:t>
            </a:r>
            <a:r>
              <a:rPr b="1" lang="en-GB">
                <a:solidFill>
                  <a:schemeClr val="lt1"/>
                </a:solidFill>
              </a:rPr>
              <a:t>prescriptive analytics </a:t>
            </a:r>
            <a:r>
              <a:rPr lang="en-GB" sz="1800">
                <a:solidFill>
                  <a:schemeClr val="lt1"/>
                </a:solidFill>
              </a:rPr>
              <a:t>for pizza quality control</a:t>
            </a:r>
            <a:endParaRPr>
              <a:solidFill>
                <a:schemeClr val="lt1"/>
              </a:solidFill>
            </a:endParaRPr>
          </a:p>
          <a:p>
            <a:pPr indent="-32385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GB" sz="1500">
                <a:solidFill>
                  <a:schemeClr val="lt1"/>
                </a:solidFill>
              </a:rPr>
              <a:t>Easy: control the pizzas that were in the oven when anomalous temperature alter went off</a:t>
            </a:r>
            <a:endParaRPr>
              <a:solidFill>
                <a:schemeClr val="lt1"/>
              </a:solidFill>
            </a:endParaRPr>
          </a:p>
          <a:p>
            <a:pPr indent="-32385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en-GB" sz="1500">
                <a:solidFill>
                  <a:schemeClr val="lt1"/>
                </a:solidFill>
              </a:rPr>
              <a:t>Hard: build a classifier that alerts for quality issues based on the past observations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06" name="Google Shape;406;p25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6"/>
          <p:cNvSpPr txBox="1"/>
          <p:nvPr>
            <p:ph type="title"/>
          </p:nvPr>
        </p:nvSpPr>
        <p:spPr>
          <a:xfrm>
            <a:off x="467825" y="-24062"/>
            <a:ext cx="82083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 Series Enrichment in Flux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2" name="Google Shape;412;p26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3" name="Google Shape;413;p26"/>
          <p:cNvGrpSpPr/>
          <p:nvPr/>
        </p:nvGrpSpPr>
        <p:grpSpPr>
          <a:xfrm>
            <a:off x="814961" y="880606"/>
            <a:ext cx="7408291" cy="3708329"/>
            <a:chOff x="0" y="0"/>
            <a:chExt cx="7408290" cy="3708328"/>
          </a:xfrm>
        </p:grpSpPr>
        <p:pic>
          <p:nvPicPr>
            <p:cNvPr descr="Picture 2" id="414" name="Google Shape;414;p2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7408290" cy="37083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cture 7" id="415" name="Google Shape;415;p26"/>
            <p:cNvPicPr preferRelativeResize="0"/>
            <p:nvPr/>
          </p:nvPicPr>
          <p:blipFill rotWithShape="1">
            <a:blip r:embed="rId4">
              <a:alphaModFix/>
            </a:blip>
            <a:srcRect b="46939" l="20127" r="57242" t="49333"/>
            <a:stretch/>
          </p:blipFill>
          <p:spPr>
            <a:xfrm>
              <a:off x="1474612" y="2094172"/>
              <a:ext cx="1465967" cy="10479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7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 me explain it …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1" name="Google Shape;421;p27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27"/>
          <p:cNvSpPr/>
          <p:nvPr/>
        </p:nvSpPr>
        <p:spPr>
          <a:xfrm>
            <a:off x="7806812" y="609601"/>
            <a:ext cx="462116" cy="412955"/>
          </a:xfrm>
          <a:prstGeom prst="rect">
            <a:avLst/>
          </a:prstGeom>
          <a:solidFill>
            <a:srgbClr val="20202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icture 5" id="423" name="Google Shape;42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925" y="0"/>
            <a:ext cx="3428998" cy="472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d82984196b_0_56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GB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429" name="Google Shape;429;gd82984196b_0_56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Picture 4" id="430" name="Google Shape;430;gd82984196b_0_56"/>
          <p:cNvPicPr preferRelativeResize="0"/>
          <p:nvPr/>
        </p:nvPicPr>
        <p:blipFill rotWithShape="1">
          <a:blip r:embed="rId3">
            <a:alphaModFix/>
          </a:blip>
          <a:srcRect b="14358" l="0" r="0" t="21543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Manipulate timestamps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4" name="Google Shape;84;p4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Every point stored in InfluxDB has an associated timestamp.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Flux can process and manipulate timestamps: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Normalize irregular timestamps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Convert timestamp format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Calculate the duration between two timestamps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Use timestamps and durations together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" name="Google Shape;85;p4"/>
          <p:cNvSpPr txBox="1"/>
          <p:nvPr>
            <p:ph idx="12" type="sldNum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8"/>
          <p:cNvSpPr txBox="1"/>
          <p:nvPr>
            <p:ph type="title"/>
          </p:nvPr>
        </p:nvSpPr>
        <p:spPr>
          <a:xfrm>
            <a:off x="710890" y="2088140"/>
            <a:ext cx="5566966" cy="96721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ubik Light"/>
              <a:buNone/>
            </a:pPr>
            <a:r>
              <a:rPr lang="en-GB"/>
              <a:t>Advanced </a:t>
            </a:r>
            <a:br>
              <a:rPr lang="en-GB"/>
            </a:br>
            <a:r>
              <a:rPr lang="en-GB"/>
              <a:t>Time Series Analytics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Holt-Winter’s method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1" name="Google Shape;441;p29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Given a </a:t>
            </a:r>
            <a:r>
              <a:rPr lang="en-GB">
                <a:solidFill>
                  <a:schemeClr val="accent1"/>
                </a:solidFill>
              </a:rPr>
              <a:t>time series</a:t>
            </a:r>
            <a:endParaRPr/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It is often possible to extract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a </a:t>
            </a:r>
            <a:r>
              <a:rPr b="1" lang="en-GB">
                <a:solidFill>
                  <a:srgbClr val="6AA84F"/>
                </a:solidFill>
              </a:rPr>
              <a:t>trend</a:t>
            </a: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: a long term </a:t>
            </a:r>
            <a:b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variation of the time series.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a </a:t>
            </a:r>
            <a:r>
              <a:rPr b="1" lang="en-GB">
                <a:solidFill>
                  <a:srgbClr val="E06666"/>
                </a:solidFill>
              </a:rPr>
              <a:t>seasonality</a:t>
            </a: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: a short</a:t>
            </a:r>
            <a:b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term recurring pattern </a:t>
            </a:r>
            <a:endParaRPr>
              <a:solidFill>
                <a:schemeClr val="lt1"/>
              </a:solidFill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What is left is call </a:t>
            </a:r>
            <a:r>
              <a:rPr b="1" lang="en-GB">
                <a:solidFill>
                  <a:srgbClr val="FFC000"/>
                </a:solidFill>
              </a:rPr>
              <a:t>residual</a:t>
            </a:r>
            <a:endParaRPr/>
          </a:p>
        </p:txBody>
      </p:sp>
      <p:sp>
        <p:nvSpPr>
          <p:cNvPr id="442" name="Google Shape;442;p29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29"/>
          <p:cNvSpPr/>
          <p:nvPr/>
        </p:nvSpPr>
        <p:spPr>
          <a:xfrm>
            <a:off x="4595445" y="1484923"/>
            <a:ext cx="3978032" cy="483631"/>
          </a:xfrm>
          <a:custGeom>
            <a:rect b="b" l="l" r="r" t="t"/>
            <a:pathLst>
              <a:path extrusionOk="0" h="21078" w="21600">
                <a:moveTo>
                  <a:pt x="0" y="20778"/>
                </a:moveTo>
                <a:cubicBezTo>
                  <a:pt x="239" y="21600"/>
                  <a:pt x="98" y="20554"/>
                  <a:pt x="286" y="19799"/>
                </a:cubicBezTo>
                <a:cubicBezTo>
                  <a:pt x="332" y="19616"/>
                  <a:pt x="436" y="20959"/>
                  <a:pt x="552" y="20778"/>
                </a:cubicBezTo>
                <a:cubicBezTo>
                  <a:pt x="667" y="20597"/>
                  <a:pt x="979" y="18713"/>
                  <a:pt x="979" y="18713"/>
                </a:cubicBezTo>
                <a:cubicBezTo>
                  <a:pt x="1105" y="18882"/>
                  <a:pt x="1288" y="20491"/>
                  <a:pt x="1400" y="20778"/>
                </a:cubicBezTo>
                <a:cubicBezTo>
                  <a:pt x="1513" y="21065"/>
                  <a:pt x="1572" y="20605"/>
                  <a:pt x="1655" y="20437"/>
                </a:cubicBezTo>
                <a:cubicBezTo>
                  <a:pt x="1742" y="20263"/>
                  <a:pt x="1910" y="19756"/>
                  <a:pt x="1910" y="19756"/>
                </a:cubicBezTo>
                <a:cubicBezTo>
                  <a:pt x="2123" y="20327"/>
                  <a:pt x="2094" y="20408"/>
                  <a:pt x="2419" y="19756"/>
                </a:cubicBezTo>
                <a:cubicBezTo>
                  <a:pt x="2468" y="19657"/>
                  <a:pt x="2500" y="19241"/>
                  <a:pt x="2546" y="19075"/>
                </a:cubicBezTo>
                <a:cubicBezTo>
                  <a:pt x="2628" y="18783"/>
                  <a:pt x="2801" y="18394"/>
                  <a:pt x="2801" y="18394"/>
                </a:cubicBezTo>
                <a:cubicBezTo>
                  <a:pt x="2882" y="18523"/>
                  <a:pt x="3053" y="18726"/>
                  <a:pt x="3140" y="19075"/>
                </a:cubicBezTo>
                <a:cubicBezTo>
                  <a:pt x="3469" y="20395"/>
                  <a:pt x="3075" y="19240"/>
                  <a:pt x="3395" y="20097"/>
                </a:cubicBezTo>
                <a:cubicBezTo>
                  <a:pt x="3459" y="19583"/>
                  <a:pt x="3557" y="18665"/>
                  <a:pt x="3650" y="18394"/>
                </a:cubicBezTo>
                <a:cubicBezTo>
                  <a:pt x="3861" y="17775"/>
                  <a:pt x="4066" y="17624"/>
                  <a:pt x="4286" y="17372"/>
                </a:cubicBezTo>
                <a:cubicBezTo>
                  <a:pt x="4484" y="14987"/>
                  <a:pt x="4371" y="17719"/>
                  <a:pt x="4583" y="16584"/>
                </a:cubicBezTo>
                <a:cubicBezTo>
                  <a:pt x="4640" y="16698"/>
                  <a:pt x="4689" y="16850"/>
                  <a:pt x="4753" y="16925"/>
                </a:cubicBezTo>
                <a:cubicBezTo>
                  <a:pt x="4817" y="16999"/>
                  <a:pt x="4923" y="16843"/>
                  <a:pt x="4965" y="17031"/>
                </a:cubicBezTo>
                <a:cubicBezTo>
                  <a:pt x="5007" y="17219"/>
                  <a:pt x="4976" y="17799"/>
                  <a:pt x="5007" y="18053"/>
                </a:cubicBezTo>
                <a:cubicBezTo>
                  <a:pt x="5039" y="18307"/>
                  <a:pt x="5092" y="18280"/>
                  <a:pt x="5135" y="18394"/>
                </a:cubicBezTo>
                <a:cubicBezTo>
                  <a:pt x="5234" y="18280"/>
                  <a:pt x="5334" y="18210"/>
                  <a:pt x="5432" y="18053"/>
                </a:cubicBezTo>
                <a:cubicBezTo>
                  <a:pt x="5476" y="17982"/>
                  <a:pt x="5515" y="17760"/>
                  <a:pt x="5559" y="17712"/>
                </a:cubicBezTo>
                <a:cubicBezTo>
                  <a:pt x="5728" y="17532"/>
                  <a:pt x="5899" y="17485"/>
                  <a:pt x="6068" y="17372"/>
                </a:cubicBezTo>
                <a:cubicBezTo>
                  <a:pt x="6270" y="14938"/>
                  <a:pt x="6139" y="15129"/>
                  <a:pt x="6408" y="15669"/>
                </a:cubicBezTo>
                <a:cubicBezTo>
                  <a:pt x="6450" y="15896"/>
                  <a:pt x="6488" y="16189"/>
                  <a:pt x="6535" y="16350"/>
                </a:cubicBezTo>
                <a:cubicBezTo>
                  <a:pt x="6589" y="16534"/>
                  <a:pt x="6655" y="16392"/>
                  <a:pt x="6705" y="16690"/>
                </a:cubicBezTo>
                <a:cubicBezTo>
                  <a:pt x="6754" y="16988"/>
                  <a:pt x="6790" y="18025"/>
                  <a:pt x="6832" y="18138"/>
                </a:cubicBezTo>
                <a:cubicBezTo>
                  <a:pt x="6903" y="18025"/>
                  <a:pt x="7015" y="17567"/>
                  <a:pt x="7079" y="17382"/>
                </a:cubicBezTo>
                <a:cubicBezTo>
                  <a:pt x="7143" y="17198"/>
                  <a:pt x="7160" y="17122"/>
                  <a:pt x="7214" y="17031"/>
                </a:cubicBezTo>
                <a:cubicBezTo>
                  <a:pt x="7268" y="16941"/>
                  <a:pt x="7288" y="17201"/>
                  <a:pt x="7402" y="16839"/>
                </a:cubicBezTo>
                <a:cubicBezTo>
                  <a:pt x="7517" y="16478"/>
                  <a:pt x="7773" y="15529"/>
                  <a:pt x="7898" y="14860"/>
                </a:cubicBezTo>
                <a:cubicBezTo>
                  <a:pt x="8301" y="15937"/>
                  <a:pt x="7823" y="13262"/>
                  <a:pt x="8378" y="13667"/>
                </a:cubicBezTo>
                <a:cubicBezTo>
                  <a:pt x="8463" y="14122"/>
                  <a:pt x="8476" y="15960"/>
                  <a:pt x="8530" y="16690"/>
                </a:cubicBezTo>
                <a:cubicBezTo>
                  <a:pt x="8583" y="17421"/>
                  <a:pt x="8530" y="17599"/>
                  <a:pt x="8699" y="18053"/>
                </a:cubicBezTo>
                <a:cubicBezTo>
                  <a:pt x="8764" y="17709"/>
                  <a:pt x="8866" y="17031"/>
                  <a:pt x="8954" y="17031"/>
                </a:cubicBezTo>
                <a:cubicBezTo>
                  <a:pt x="8999" y="17031"/>
                  <a:pt x="9039" y="17258"/>
                  <a:pt x="9081" y="17372"/>
                </a:cubicBezTo>
                <a:cubicBezTo>
                  <a:pt x="9152" y="17258"/>
                  <a:pt x="9233" y="17352"/>
                  <a:pt x="9294" y="17031"/>
                </a:cubicBezTo>
                <a:cubicBezTo>
                  <a:pt x="9331" y="16832"/>
                  <a:pt x="9308" y="16290"/>
                  <a:pt x="9336" y="16009"/>
                </a:cubicBezTo>
                <a:cubicBezTo>
                  <a:pt x="9368" y="15690"/>
                  <a:pt x="9416" y="15489"/>
                  <a:pt x="9463" y="15328"/>
                </a:cubicBezTo>
                <a:cubicBezTo>
                  <a:pt x="9516" y="15148"/>
                  <a:pt x="9807" y="14707"/>
                  <a:pt x="9845" y="14647"/>
                </a:cubicBezTo>
                <a:cubicBezTo>
                  <a:pt x="9859" y="14312"/>
                  <a:pt x="9914" y="12697"/>
                  <a:pt x="9972" y="12603"/>
                </a:cubicBezTo>
                <a:cubicBezTo>
                  <a:pt x="10023" y="12523"/>
                  <a:pt x="10057" y="13057"/>
                  <a:pt x="10100" y="13284"/>
                </a:cubicBezTo>
                <a:cubicBezTo>
                  <a:pt x="10241" y="14987"/>
                  <a:pt x="10142" y="14079"/>
                  <a:pt x="10439" y="15669"/>
                </a:cubicBezTo>
                <a:lnTo>
                  <a:pt x="10567" y="16350"/>
                </a:lnTo>
                <a:cubicBezTo>
                  <a:pt x="10609" y="16236"/>
                  <a:pt x="10650" y="16087"/>
                  <a:pt x="10694" y="16009"/>
                </a:cubicBezTo>
                <a:cubicBezTo>
                  <a:pt x="10778" y="15859"/>
                  <a:pt x="10867" y="15887"/>
                  <a:pt x="10949" y="15669"/>
                </a:cubicBezTo>
                <a:cubicBezTo>
                  <a:pt x="10997" y="15539"/>
                  <a:pt x="11033" y="15214"/>
                  <a:pt x="11076" y="14987"/>
                </a:cubicBezTo>
                <a:cubicBezTo>
                  <a:pt x="11171" y="12687"/>
                  <a:pt x="11024" y="15223"/>
                  <a:pt x="11373" y="13625"/>
                </a:cubicBezTo>
                <a:cubicBezTo>
                  <a:pt x="11412" y="13447"/>
                  <a:pt x="11387" y="12883"/>
                  <a:pt x="11415" y="12603"/>
                </a:cubicBezTo>
                <a:cubicBezTo>
                  <a:pt x="11447" y="12283"/>
                  <a:pt x="11500" y="12149"/>
                  <a:pt x="11543" y="11922"/>
                </a:cubicBezTo>
                <a:cubicBezTo>
                  <a:pt x="11741" y="9537"/>
                  <a:pt x="11628" y="9424"/>
                  <a:pt x="11840" y="10559"/>
                </a:cubicBezTo>
                <a:cubicBezTo>
                  <a:pt x="11930" y="12746"/>
                  <a:pt x="11805" y="10376"/>
                  <a:pt x="12052" y="12603"/>
                </a:cubicBezTo>
                <a:cubicBezTo>
                  <a:pt x="12120" y="13215"/>
                  <a:pt x="12165" y="13965"/>
                  <a:pt x="12222" y="14647"/>
                </a:cubicBezTo>
                <a:lnTo>
                  <a:pt x="12306" y="15669"/>
                </a:lnTo>
                <a:cubicBezTo>
                  <a:pt x="12349" y="15442"/>
                  <a:pt x="12398" y="15277"/>
                  <a:pt x="12434" y="14987"/>
                </a:cubicBezTo>
                <a:cubicBezTo>
                  <a:pt x="12470" y="14698"/>
                  <a:pt x="12479" y="14221"/>
                  <a:pt x="12519" y="13965"/>
                </a:cubicBezTo>
                <a:cubicBezTo>
                  <a:pt x="12554" y="13741"/>
                  <a:pt x="12604" y="13738"/>
                  <a:pt x="12646" y="13625"/>
                </a:cubicBezTo>
                <a:cubicBezTo>
                  <a:pt x="12688" y="13738"/>
                  <a:pt x="12733" y="14126"/>
                  <a:pt x="12773" y="13965"/>
                </a:cubicBezTo>
                <a:cubicBezTo>
                  <a:pt x="12813" y="13805"/>
                  <a:pt x="12784" y="13198"/>
                  <a:pt x="12816" y="12944"/>
                </a:cubicBezTo>
                <a:cubicBezTo>
                  <a:pt x="12847" y="12690"/>
                  <a:pt x="12899" y="12658"/>
                  <a:pt x="12943" y="12603"/>
                </a:cubicBezTo>
                <a:cubicBezTo>
                  <a:pt x="13084" y="12429"/>
                  <a:pt x="13226" y="12376"/>
                  <a:pt x="13367" y="12262"/>
                </a:cubicBezTo>
                <a:cubicBezTo>
                  <a:pt x="13384" y="11615"/>
                  <a:pt x="13409" y="10236"/>
                  <a:pt x="13452" y="9537"/>
                </a:cubicBezTo>
                <a:cubicBezTo>
                  <a:pt x="13475" y="9171"/>
                  <a:pt x="13497" y="8771"/>
                  <a:pt x="13537" y="8516"/>
                </a:cubicBezTo>
                <a:cubicBezTo>
                  <a:pt x="13572" y="8291"/>
                  <a:pt x="13622" y="8288"/>
                  <a:pt x="13664" y="8175"/>
                </a:cubicBezTo>
                <a:cubicBezTo>
                  <a:pt x="13721" y="8856"/>
                  <a:pt x="13802" y="9442"/>
                  <a:pt x="13834" y="10219"/>
                </a:cubicBezTo>
                <a:cubicBezTo>
                  <a:pt x="13848" y="10559"/>
                  <a:pt x="13857" y="10919"/>
                  <a:pt x="13877" y="11241"/>
                </a:cubicBezTo>
                <a:cubicBezTo>
                  <a:pt x="13899" y="11607"/>
                  <a:pt x="13922" y="12007"/>
                  <a:pt x="13961" y="12262"/>
                </a:cubicBezTo>
                <a:cubicBezTo>
                  <a:pt x="13996" y="12487"/>
                  <a:pt x="14046" y="12489"/>
                  <a:pt x="14089" y="12603"/>
                </a:cubicBezTo>
                <a:cubicBezTo>
                  <a:pt x="14131" y="12830"/>
                  <a:pt x="14166" y="13217"/>
                  <a:pt x="14216" y="13284"/>
                </a:cubicBezTo>
                <a:cubicBezTo>
                  <a:pt x="14339" y="13449"/>
                  <a:pt x="14379" y="12519"/>
                  <a:pt x="14428" y="11922"/>
                </a:cubicBezTo>
                <a:cubicBezTo>
                  <a:pt x="14471" y="12035"/>
                  <a:pt x="14513" y="12376"/>
                  <a:pt x="14556" y="12262"/>
                </a:cubicBezTo>
                <a:cubicBezTo>
                  <a:pt x="14675" y="11943"/>
                  <a:pt x="14694" y="10984"/>
                  <a:pt x="14725" y="10219"/>
                </a:cubicBezTo>
                <a:cubicBezTo>
                  <a:pt x="14768" y="10332"/>
                  <a:pt x="14808" y="10559"/>
                  <a:pt x="14853" y="10559"/>
                </a:cubicBezTo>
                <a:cubicBezTo>
                  <a:pt x="14989" y="10559"/>
                  <a:pt x="15000" y="9981"/>
                  <a:pt x="15065" y="9197"/>
                </a:cubicBezTo>
                <a:cubicBezTo>
                  <a:pt x="15095" y="8468"/>
                  <a:pt x="15115" y="7697"/>
                  <a:pt x="15192" y="7153"/>
                </a:cubicBezTo>
                <a:cubicBezTo>
                  <a:pt x="15269" y="6614"/>
                  <a:pt x="15359" y="5968"/>
                  <a:pt x="15447" y="5791"/>
                </a:cubicBezTo>
                <a:cubicBezTo>
                  <a:pt x="15535" y="5613"/>
                  <a:pt x="15656" y="5556"/>
                  <a:pt x="15720" y="6089"/>
                </a:cubicBezTo>
                <a:cubicBezTo>
                  <a:pt x="15784" y="6621"/>
                  <a:pt x="15788" y="8329"/>
                  <a:pt x="15830" y="8984"/>
                </a:cubicBezTo>
                <a:cubicBezTo>
                  <a:pt x="15872" y="9639"/>
                  <a:pt x="15932" y="9903"/>
                  <a:pt x="15975" y="10016"/>
                </a:cubicBezTo>
                <a:cubicBezTo>
                  <a:pt x="16031" y="10471"/>
                  <a:pt x="16051" y="12058"/>
                  <a:pt x="16083" y="12262"/>
                </a:cubicBezTo>
                <a:cubicBezTo>
                  <a:pt x="16116" y="12466"/>
                  <a:pt x="16140" y="11581"/>
                  <a:pt x="16168" y="11241"/>
                </a:cubicBezTo>
                <a:cubicBezTo>
                  <a:pt x="16211" y="11354"/>
                  <a:pt x="16258" y="11382"/>
                  <a:pt x="16295" y="11581"/>
                </a:cubicBezTo>
                <a:cubicBezTo>
                  <a:pt x="16345" y="11848"/>
                  <a:pt x="16364" y="12524"/>
                  <a:pt x="16423" y="12603"/>
                </a:cubicBezTo>
                <a:cubicBezTo>
                  <a:pt x="16473" y="12670"/>
                  <a:pt x="16508" y="12149"/>
                  <a:pt x="16550" y="11922"/>
                </a:cubicBezTo>
                <a:cubicBezTo>
                  <a:pt x="16593" y="12035"/>
                  <a:pt x="16641" y="12471"/>
                  <a:pt x="16677" y="12262"/>
                </a:cubicBezTo>
                <a:cubicBezTo>
                  <a:pt x="16760" y="11786"/>
                  <a:pt x="16791" y="10900"/>
                  <a:pt x="16847" y="10219"/>
                </a:cubicBezTo>
                <a:cubicBezTo>
                  <a:pt x="16875" y="9878"/>
                  <a:pt x="16896" y="9486"/>
                  <a:pt x="16932" y="9197"/>
                </a:cubicBezTo>
                <a:cubicBezTo>
                  <a:pt x="17095" y="7885"/>
                  <a:pt x="17026" y="8576"/>
                  <a:pt x="17144" y="7153"/>
                </a:cubicBezTo>
                <a:cubicBezTo>
                  <a:pt x="17167" y="6596"/>
                  <a:pt x="17202" y="5457"/>
                  <a:pt x="17272" y="5109"/>
                </a:cubicBezTo>
                <a:cubicBezTo>
                  <a:pt x="17347" y="4729"/>
                  <a:pt x="17526" y="4428"/>
                  <a:pt x="17526" y="4428"/>
                </a:cubicBezTo>
                <a:cubicBezTo>
                  <a:pt x="17581" y="7523"/>
                  <a:pt x="17537" y="6051"/>
                  <a:pt x="17653" y="8856"/>
                </a:cubicBezTo>
                <a:cubicBezTo>
                  <a:pt x="17668" y="9197"/>
                  <a:pt x="17671" y="9579"/>
                  <a:pt x="17696" y="9878"/>
                </a:cubicBezTo>
                <a:lnTo>
                  <a:pt x="17866" y="11922"/>
                </a:lnTo>
                <a:lnTo>
                  <a:pt x="17950" y="12944"/>
                </a:lnTo>
                <a:cubicBezTo>
                  <a:pt x="17979" y="12603"/>
                  <a:pt x="17999" y="12211"/>
                  <a:pt x="18035" y="11922"/>
                </a:cubicBezTo>
                <a:cubicBezTo>
                  <a:pt x="18145" y="11045"/>
                  <a:pt x="18223" y="11144"/>
                  <a:pt x="18375" y="10900"/>
                </a:cubicBezTo>
                <a:cubicBezTo>
                  <a:pt x="18389" y="10332"/>
                  <a:pt x="18371" y="9667"/>
                  <a:pt x="18417" y="9197"/>
                </a:cubicBezTo>
                <a:cubicBezTo>
                  <a:pt x="18464" y="8727"/>
                  <a:pt x="18591" y="8209"/>
                  <a:pt x="18655" y="8079"/>
                </a:cubicBezTo>
                <a:cubicBezTo>
                  <a:pt x="18718" y="7950"/>
                  <a:pt x="18757" y="8306"/>
                  <a:pt x="18799" y="8420"/>
                </a:cubicBezTo>
                <a:cubicBezTo>
                  <a:pt x="18785" y="6717"/>
                  <a:pt x="18906" y="7050"/>
                  <a:pt x="18946" y="6355"/>
                </a:cubicBezTo>
                <a:cubicBezTo>
                  <a:pt x="18987" y="5659"/>
                  <a:pt x="19009" y="4909"/>
                  <a:pt x="19041" y="4247"/>
                </a:cubicBezTo>
                <a:cubicBezTo>
                  <a:pt x="19073" y="3585"/>
                  <a:pt x="19026" y="2498"/>
                  <a:pt x="19139" y="2384"/>
                </a:cubicBezTo>
                <a:cubicBezTo>
                  <a:pt x="19224" y="2157"/>
                  <a:pt x="19382" y="991"/>
                  <a:pt x="19393" y="1703"/>
                </a:cubicBezTo>
                <a:cubicBezTo>
                  <a:pt x="19420" y="3400"/>
                  <a:pt x="19456" y="6285"/>
                  <a:pt x="19521" y="7834"/>
                </a:cubicBezTo>
                <a:cubicBezTo>
                  <a:pt x="19535" y="8175"/>
                  <a:pt x="19531" y="8602"/>
                  <a:pt x="19563" y="8856"/>
                </a:cubicBezTo>
                <a:cubicBezTo>
                  <a:pt x="19595" y="9110"/>
                  <a:pt x="19648" y="9083"/>
                  <a:pt x="19690" y="9197"/>
                </a:cubicBezTo>
                <a:cubicBezTo>
                  <a:pt x="19733" y="9083"/>
                  <a:pt x="19783" y="9080"/>
                  <a:pt x="19818" y="8856"/>
                </a:cubicBezTo>
                <a:cubicBezTo>
                  <a:pt x="19858" y="8600"/>
                  <a:pt x="19854" y="7964"/>
                  <a:pt x="19903" y="7834"/>
                </a:cubicBezTo>
                <a:cubicBezTo>
                  <a:pt x="19958" y="7686"/>
                  <a:pt x="20016" y="8061"/>
                  <a:pt x="20072" y="8175"/>
                </a:cubicBezTo>
                <a:cubicBezTo>
                  <a:pt x="20298" y="9382"/>
                  <a:pt x="20130" y="8958"/>
                  <a:pt x="20242" y="7834"/>
                </a:cubicBezTo>
                <a:cubicBezTo>
                  <a:pt x="20274" y="7515"/>
                  <a:pt x="20323" y="7319"/>
                  <a:pt x="20369" y="7153"/>
                </a:cubicBezTo>
                <a:cubicBezTo>
                  <a:pt x="20451" y="6861"/>
                  <a:pt x="20624" y="6472"/>
                  <a:pt x="20624" y="6472"/>
                </a:cubicBezTo>
                <a:cubicBezTo>
                  <a:pt x="20662" y="5563"/>
                  <a:pt x="20730" y="4095"/>
                  <a:pt x="20751" y="3066"/>
                </a:cubicBezTo>
                <a:cubicBezTo>
                  <a:pt x="20770" y="2163"/>
                  <a:pt x="20747" y="1177"/>
                  <a:pt x="20794" y="341"/>
                </a:cubicBezTo>
                <a:cubicBezTo>
                  <a:pt x="20812" y="13"/>
                  <a:pt x="20879" y="114"/>
                  <a:pt x="20921" y="0"/>
                </a:cubicBezTo>
                <a:cubicBezTo>
                  <a:pt x="20949" y="341"/>
                  <a:pt x="20983" y="656"/>
                  <a:pt x="21006" y="1022"/>
                </a:cubicBezTo>
                <a:cubicBezTo>
                  <a:pt x="21182" y="3843"/>
                  <a:pt x="20890" y="137"/>
                  <a:pt x="21133" y="3066"/>
                </a:cubicBezTo>
                <a:cubicBezTo>
                  <a:pt x="21147" y="3406"/>
                  <a:pt x="21154" y="3774"/>
                  <a:pt x="21176" y="4087"/>
                </a:cubicBezTo>
                <a:cubicBezTo>
                  <a:pt x="21225" y="4803"/>
                  <a:pt x="21345" y="6131"/>
                  <a:pt x="21345" y="6131"/>
                </a:cubicBezTo>
                <a:cubicBezTo>
                  <a:pt x="21446" y="8563"/>
                  <a:pt x="21381" y="7577"/>
                  <a:pt x="21515" y="9197"/>
                </a:cubicBezTo>
                <a:cubicBezTo>
                  <a:pt x="21564" y="8023"/>
                  <a:pt x="21526" y="8429"/>
                  <a:pt x="21600" y="7834"/>
                </a:cubicBezTo>
              </a:path>
            </a:pathLst>
          </a:custGeom>
          <a:noFill/>
          <a:ln cap="flat" cmpd="sng" w="25400">
            <a:solidFill>
              <a:srgbClr val="0093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29"/>
          <p:cNvSpPr/>
          <p:nvPr/>
        </p:nvSpPr>
        <p:spPr>
          <a:xfrm>
            <a:off x="4751069" y="2217420"/>
            <a:ext cx="3672842" cy="518161"/>
          </a:xfrm>
          <a:custGeom>
            <a:rect b="b" l="l" r="r" t="t"/>
            <a:pathLst>
              <a:path extrusionOk="0" h="21591" w="21600">
                <a:moveTo>
                  <a:pt x="0" y="21115"/>
                </a:moveTo>
                <a:cubicBezTo>
                  <a:pt x="52" y="21168"/>
                  <a:pt x="104" y="21248"/>
                  <a:pt x="157" y="21274"/>
                </a:cubicBezTo>
                <a:cubicBezTo>
                  <a:pt x="825" y="21600"/>
                  <a:pt x="452" y="21199"/>
                  <a:pt x="784" y="21591"/>
                </a:cubicBezTo>
                <a:cubicBezTo>
                  <a:pt x="941" y="21538"/>
                  <a:pt x="1098" y="21521"/>
                  <a:pt x="1255" y="21432"/>
                </a:cubicBezTo>
                <a:cubicBezTo>
                  <a:pt x="1285" y="21415"/>
                  <a:pt x="1314" y="21321"/>
                  <a:pt x="1344" y="21274"/>
                </a:cubicBezTo>
                <a:cubicBezTo>
                  <a:pt x="1382" y="21215"/>
                  <a:pt x="1419" y="21156"/>
                  <a:pt x="1456" y="21115"/>
                </a:cubicBezTo>
                <a:cubicBezTo>
                  <a:pt x="1635" y="20920"/>
                  <a:pt x="1610" y="21024"/>
                  <a:pt x="1770" y="20797"/>
                </a:cubicBezTo>
                <a:cubicBezTo>
                  <a:pt x="1887" y="20632"/>
                  <a:pt x="1827" y="20682"/>
                  <a:pt x="1927" y="20480"/>
                </a:cubicBezTo>
                <a:cubicBezTo>
                  <a:pt x="1957" y="20420"/>
                  <a:pt x="1987" y="20381"/>
                  <a:pt x="2017" y="20321"/>
                </a:cubicBezTo>
                <a:cubicBezTo>
                  <a:pt x="2039" y="20275"/>
                  <a:pt x="2061" y="20208"/>
                  <a:pt x="2084" y="20162"/>
                </a:cubicBezTo>
                <a:cubicBezTo>
                  <a:pt x="2227" y="19873"/>
                  <a:pt x="2245" y="19965"/>
                  <a:pt x="2442" y="19686"/>
                </a:cubicBezTo>
                <a:cubicBezTo>
                  <a:pt x="2491" y="19617"/>
                  <a:pt x="2722" y="19272"/>
                  <a:pt x="2801" y="19210"/>
                </a:cubicBezTo>
                <a:cubicBezTo>
                  <a:pt x="2957" y="19086"/>
                  <a:pt x="3115" y="19031"/>
                  <a:pt x="3271" y="18892"/>
                </a:cubicBezTo>
                <a:lnTo>
                  <a:pt x="3451" y="18734"/>
                </a:lnTo>
                <a:cubicBezTo>
                  <a:pt x="3578" y="18614"/>
                  <a:pt x="3679" y="18480"/>
                  <a:pt x="3809" y="18416"/>
                </a:cubicBezTo>
                <a:cubicBezTo>
                  <a:pt x="4798" y="17933"/>
                  <a:pt x="3855" y="18516"/>
                  <a:pt x="4504" y="18098"/>
                </a:cubicBezTo>
                <a:cubicBezTo>
                  <a:pt x="4578" y="17993"/>
                  <a:pt x="4652" y="17830"/>
                  <a:pt x="4728" y="17781"/>
                </a:cubicBezTo>
                <a:cubicBezTo>
                  <a:pt x="5146" y="17512"/>
                  <a:pt x="4892" y="17648"/>
                  <a:pt x="5490" y="17463"/>
                </a:cubicBezTo>
                <a:cubicBezTo>
                  <a:pt x="5549" y="17411"/>
                  <a:pt x="5609" y="17347"/>
                  <a:pt x="5669" y="17305"/>
                </a:cubicBezTo>
                <a:cubicBezTo>
                  <a:pt x="5758" y="17241"/>
                  <a:pt x="5849" y="17251"/>
                  <a:pt x="5938" y="17146"/>
                </a:cubicBezTo>
                <a:cubicBezTo>
                  <a:pt x="5984" y="17091"/>
                  <a:pt x="6027" y="16934"/>
                  <a:pt x="6072" y="16828"/>
                </a:cubicBezTo>
                <a:lnTo>
                  <a:pt x="6274" y="16352"/>
                </a:lnTo>
                <a:cubicBezTo>
                  <a:pt x="6296" y="16299"/>
                  <a:pt x="6318" y="16234"/>
                  <a:pt x="6341" y="16193"/>
                </a:cubicBezTo>
                <a:cubicBezTo>
                  <a:pt x="6371" y="16140"/>
                  <a:pt x="6401" y="16095"/>
                  <a:pt x="6431" y="16035"/>
                </a:cubicBezTo>
                <a:cubicBezTo>
                  <a:pt x="6453" y="15989"/>
                  <a:pt x="6474" y="15891"/>
                  <a:pt x="6498" y="15876"/>
                </a:cubicBezTo>
                <a:cubicBezTo>
                  <a:pt x="6639" y="15785"/>
                  <a:pt x="6782" y="15784"/>
                  <a:pt x="6924" y="15717"/>
                </a:cubicBezTo>
                <a:cubicBezTo>
                  <a:pt x="7006" y="15678"/>
                  <a:pt x="7088" y="15620"/>
                  <a:pt x="7170" y="15558"/>
                </a:cubicBezTo>
                <a:cubicBezTo>
                  <a:pt x="7230" y="15514"/>
                  <a:pt x="7290" y="15460"/>
                  <a:pt x="7349" y="15400"/>
                </a:cubicBezTo>
                <a:cubicBezTo>
                  <a:pt x="7394" y="15354"/>
                  <a:pt x="7438" y="15255"/>
                  <a:pt x="7484" y="15241"/>
                </a:cubicBezTo>
                <a:cubicBezTo>
                  <a:pt x="7775" y="15149"/>
                  <a:pt x="8066" y="15135"/>
                  <a:pt x="8358" y="15082"/>
                </a:cubicBezTo>
                <a:cubicBezTo>
                  <a:pt x="8816" y="14541"/>
                  <a:pt x="8134" y="15302"/>
                  <a:pt x="9321" y="14765"/>
                </a:cubicBezTo>
                <a:cubicBezTo>
                  <a:pt x="9397" y="14730"/>
                  <a:pt x="9471" y="14553"/>
                  <a:pt x="9545" y="14447"/>
                </a:cubicBezTo>
                <a:cubicBezTo>
                  <a:pt x="9583" y="14394"/>
                  <a:pt x="9621" y="14374"/>
                  <a:pt x="9657" y="14288"/>
                </a:cubicBezTo>
                <a:cubicBezTo>
                  <a:pt x="9721" y="14137"/>
                  <a:pt x="9744" y="14070"/>
                  <a:pt x="9814" y="13971"/>
                </a:cubicBezTo>
                <a:cubicBezTo>
                  <a:pt x="9982" y="13733"/>
                  <a:pt x="10037" y="13764"/>
                  <a:pt x="10240" y="13653"/>
                </a:cubicBezTo>
                <a:cubicBezTo>
                  <a:pt x="10285" y="13600"/>
                  <a:pt x="10330" y="13558"/>
                  <a:pt x="10374" y="13494"/>
                </a:cubicBezTo>
                <a:cubicBezTo>
                  <a:pt x="10404" y="13452"/>
                  <a:pt x="10433" y="13368"/>
                  <a:pt x="10464" y="13336"/>
                </a:cubicBezTo>
                <a:cubicBezTo>
                  <a:pt x="10583" y="13209"/>
                  <a:pt x="10703" y="13124"/>
                  <a:pt x="10822" y="13018"/>
                </a:cubicBezTo>
                <a:cubicBezTo>
                  <a:pt x="10882" y="12965"/>
                  <a:pt x="10943" y="12943"/>
                  <a:pt x="11002" y="12859"/>
                </a:cubicBezTo>
                <a:cubicBezTo>
                  <a:pt x="11091" y="12734"/>
                  <a:pt x="11212" y="12575"/>
                  <a:pt x="11293" y="12383"/>
                </a:cubicBezTo>
                <a:cubicBezTo>
                  <a:pt x="11385" y="12166"/>
                  <a:pt x="11444" y="11982"/>
                  <a:pt x="11539" y="11907"/>
                </a:cubicBezTo>
                <a:cubicBezTo>
                  <a:pt x="11636" y="11831"/>
                  <a:pt x="11734" y="11801"/>
                  <a:pt x="11831" y="11748"/>
                </a:cubicBezTo>
                <a:cubicBezTo>
                  <a:pt x="11861" y="11695"/>
                  <a:pt x="11891" y="11649"/>
                  <a:pt x="11920" y="11589"/>
                </a:cubicBezTo>
                <a:cubicBezTo>
                  <a:pt x="11984" y="11460"/>
                  <a:pt x="12007" y="11343"/>
                  <a:pt x="12077" y="11272"/>
                </a:cubicBezTo>
                <a:cubicBezTo>
                  <a:pt x="12151" y="11197"/>
                  <a:pt x="12227" y="11175"/>
                  <a:pt x="12301" y="11113"/>
                </a:cubicBezTo>
                <a:cubicBezTo>
                  <a:pt x="12354" y="11069"/>
                  <a:pt x="12406" y="11007"/>
                  <a:pt x="12458" y="10954"/>
                </a:cubicBezTo>
                <a:cubicBezTo>
                  <a:pt x="12619" y="10574"/>
                  <a:pt x="12418" y="11036"/>
                  <a:pt x="12615" y="10637"/>
                </a:cubicBezTo>
                <a:cubicBezTo>
                  <a:pt x="12638" y="10591"/>
                  <a:pt x="12659" y="10524"/>
                  <a:pt x="12682" y="10478"/>
                </a:cubicBezTo>
                <a:cubicBezTo>
                  <a:pt x="12712" y="10418"/>
                  <a:pt x="12742" y="10379"/>
                  <a:pt x="12772" y="10319"/>
                </a:cubicBezTo>
                <a:cubicBezTo>
                  <a:pt x="12871" y="10118"/>
                  <a:pt x="12812" y="10167"/>
                  <a:pt x="12929" y="10002"/>
                </a:cubicBezTo>
                <a:cubicBezTo>
                  <a:pt x="13036" y="9849"/>
                  <a:pt x="13132" y="9782"/>
                  <a:pt x="13242" y="9684"/>
                </a:cubicBezTo>
                <a:cubicBezTo>
                  <a:pt x="13295" y="9737"/>
                  <a:pt x="13346" y="9843"/>
                  <a:pt x="13399" y="9843"/>
                </a:cubicBezTo>
                <a:cubicBezTo>
                  <a:pt x="13423" y="9843"/>
                  <a:pt x="13444" y="9730"/>
                  <a:pt x="13466" y="9684"/>
                </a:cubicBezTo>
                <a:cubicBezTo>
                  <a:pt x="13496" y="9624"/>
                  <a:pt x="13527" y="9588"/>
                  <a:pt x="13556" y="9526"/>
                </a:cubicBezTo>
                <a:cubicBezTo>
                  <a:pt x="13662" y="9300"/>
                  <a:pt x="13757" y="8990"/>
                  <a:pt x="13870" y="8890"/>
                </a:cubicBezTo>
                <a:cubicBezTo>
                  <a:pt x="13929" y="8838"/>
                  <a:pt x="13989" y="8797"/>
                  <a:pt x="14049" y="8732"/>
                </a:cubicBezTo>
                <a:cubicBezTo>
                  <a:pt x="14219" y="8547"/>
                  <a:pt x="14102" y="8625"/>
                  <a:pt x="14251" y="8414"/>
                </a:cubicBezTo>
                <a:cubicBezTo>
                  <a:pt x="14384" y="8225"/>
                  <a:pt x="14420" y="8243"/>
                  <a:pt x="14564" y="8097"/>
                </a:cubicBezTo>
                <a:cubicBezTo>
                  <a:pt x="14609" y="8051"/>
                  <a:pt x="14654" y="7976"/>
                  <a:pt x="14699" y="7938"/>
                </a:cubicBezTo>
                <a:cubicBezTo>
                  <a:pt x="14945" y="7733"/>
                  <a:pt x="15193" y="7729"/>
                  <a:pt x="15438" y="7462"/>
                </a:cubicBezTo>
                <a:cubicBezTo>
                  <a:pt x="15528" y="7364"/>
                  <a:pt x="15647" y="7131"/>
                  <a:pt x="15729" y="6985"/>
                </a:cubicBezTo>
                <a:cubicBezTo>
                  <a:pt x="15759" y="6932"/>
                  <a:pt x="15789" y="6854"/>
                  <a:pt x="15819" y="6827"/>
                </a:cubicBezTo>
                <a:lnTo>
                  <a:pt x="15998" y="6668"/>
                </a:lnTo>
                <a:cubicBezTo>
                  <a:pt x="16043" y="6622"/>
                  <a:pt x="16088" y="6557"/>
                  <a:pt x="16133" y="6509"/>
                </a:cubicBezTo>
                <a:lnTo>
                  <a:pt x="16603" y="6033"/>
                </a:lnTo>
                <a:cubicBezTo>
                  <a:pt x="16663" y="5980"/>
                  <a:pt x="16723" y="5944"/>
                  <a:pt x="16783" y="5874"/>
                </a:cubicBezTo>
                <a:cubicBezTo>
                  <a:pt x="16813" y="5838"/>
                  <a:pt x="16842" y="5739"/>
                  <a:pt x="16872" y="5715"/>
                </a:cubicBezTo>
                <a:cubicBezTo>
                  <a:pt x="17531" y="5197"/>
                  <a:pt x="17737" y="5349"/>
                  <a:pt x="18530" y="5239"/>
                </a:cubicBezTo>
                <a:cubicBezTo>
                  <a:pt x="18575" y="5186"/>
                  <a:pt x="18620" y="5143"/>
                  <a:pt x="18665" y="5080"/>
                </a:cubicBezTo>
                <a:cubicBezTo>
                  <a:pt x="18695" y="5037"/>
                  <a:pt x="18724" y="4964"/>
                  <a:pt x="18754" y="4922"/>
                </a:cubicBezTo>
                <a:cubicBezTo>
                  <a:pt x="18799" y="4858"/>
                  <a:pt x="18844" y="4822"/>
                  <a:pt x="18889" y="4763"/>
                </a:cubicBezTo>
                <a:cubicBezTo>
                  <a:pt x="18964" y="4663"/>
                  <a:pt x="19041" y="4616"/>
                  <a:pt x="19113" y="4445"/>
                </a:cubicBezTo>
                <a:cubicBezTo>
                  <a:pt x="19195" y="4252"/>
                  <a:pt x="19192" y="4237"/>
                  <a:pt x="19292" y="4128"/>
                </a:cubicBezTo>
                <a:cubicBezTo>
                  <a:pt x="19483" y="3920"/>
                  <a:pt x="19508" y="3975"/>
                  <a:pt x="19718" y="3810"/>
                </a:cubicBezTo>
                <a:cubicBezTo>
                  <a:pt x="19770" y="3769"/>
                  <a:pt x="19823" y="3710"/>
                  <a:pt x="19875" y="3651"/>
                </a:cubicBezTo>
                <a:cubicBezTo>
                  <a:pt x="19974" y="3541"/>
                  <a:pt x="20141" y="3355"/>
                  <a:pt x="20256" y="3175"/>
                </a:cubicBezTo>
                <a:cubicBezTo>
                  <a:pt x="20286" y="3128"/>
                  <a:pt x="20316" y="3076"/>
                  <a:pt x="20345" y="3016"/>
                </a:cubicBezTo>
                <a:cubicBezTo>
                  <a:pt x="20368" y="2970"/>
                  <a:pt x="20390" y="2898"/>
                  <a:pt x="20412" y="2858"/>
                </a:cubicBezTo>
                <a:cubicBezTo>
                  <a:pt x="20449" y="2792"/>
                  <a:pt x="20487" y="2757"/>
                  <a:pt x="20524" y="2699"/>
                </a:cubicBezTo>
                <a:cubicBezTo>
                  <a:pt x="20555" y="2652"/>
                  <a:pt x="20584" y="2587"/>
                  <a:pt x="20614" y="2540"/>
                </a:cubicBezTo>
                <a:cubicBezTo>
                  <a:pt x="20651" y="2482"/>
                  <a:pt x="20689" y="2452"/>
                  <a:pt x="20726" y="2381"/>
                </a:cubicBezTo>
                <a:cubicBezTo>
                  <a:pt x="20772" y="2293"/>
                  <a:pt x="20816" y="2170"/>
                  <a:pt x="20861" y="2064"/>
                </a:cubicBezTo>
                <a:cubicBezTo>
                  <a:pt x="20883" y="2011"/>
                  <a:pt x="20908" y="1998"/>
                  <a:pt x="20928" y="1905"/>
                </a:cubicBezTo>
                <a:cubicBezTo>
                  <a:pt x="20950" y="1799"/>
                  <a:pt x="20970" y="1663"/>
                  <a:pt x="20995" y="1588"/>
                </a:cubicBezTo>
                <a:cubicBezTo>
                  <a:pt x="21023" y="1502"/>
                  <a:pt x="21055" y="1492"/>
                  <a:pt x="21085" y="1429"/>
                </a:cubicBezTo>
                <a:cubicBezTo>
                  <a:pt x="21357" y="849"/>
                  <a:pt x="21102" y="1318"/>
                  <a:pt x="21309" y="953"/>
                </a:cubicBezTo>
                <a:cubicBezTo>
                  <a:pt x="21346" y="794"/>
                  <a:pt x="21381" y="604"/>
                  <a:pt x="21421" y="476"/>
                </a:cubicBezTo>
                <a:cubicBezTo>
                  <a:pt x="21464" y="338"/>
                  <a:pt x="21513" y="308"/>
                  <a:pt x="21555" y="159"/>
                </a:cubicBezTo>
                <a:lnTo>
                  <a:pt x="21600" y="0"/>
                </a:lnTo>
              </a:path>
            </a:pathLst>
          </a:custGeom>
          <a:noFill/>
          <a:ln cap="flat" cmpd="sng" w="254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5" name="Google Shape;445;p29"/>
          <p:cNvGrpSpPr/>
          <p:nvPr/>
        </p:nvGrpSpPr>
        <p:grpSpPr>
          <a:xfrm>
            <a:off x="4537708" y="2984447"/>
            <a:ext cx="4046224" cy="534778"/>
            <a:chOff x="-1" y="0"/>
            <a:chExt cx="4046222" cy="534776"/>
          </a:xfrm>
        </p:grpSpPr>
        <p:sp>
          <p:nvSpPr>
            <p:cNvPr id="446" name="Google Shape;446;p29"/>
            <p:cNvSpPr/>
            <p:nvPr/>
          </p:nvSpPr>
          <p:spPr>
            <a:xfrm>
              <a:off x="674370" y="14023"/>
              <a:ext cx="323856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29"/>
            <p:cNvSpPr/>
            <p:nvPr/>
          </p:nvSpPr>
          <p:spPr>
            <a:xfrm>
              <a:off x="-1" y="0"/>
              <a:ext cx="323857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29"/>
            <p:cNvSpPr/>
            <p:nvPr/>
          </p:nvSpPr>
          <p:spPr>
            <a:xfrm>
              <a:off x="337185" y="3810"/>
              <a:ext cx="323856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29"/>
            <p:cNvSpPr/>
            <p:nvPr/>
          </p:nvSpPr>
          <p:spPr>
            <a:xfrm>
              <a:off x="1685925" y="14023"/>
              <a:ext cx="323856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1011555" y="0"/>
              <a:ext cx="323856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29"/>
            <p:cNvSpPr/>
            <p:nvPr/>
          </p:nvSpPr>
          <p:spPr>
            <a:xfrm>
              <a:off x="1348740" y="3810"/>
              <a:ext cx="323856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2697480" y="28046"/>
              <a:ext cx="323856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29"/>
            <p:cNvSpPr/>
            <p:nvPr/>
          </p:nvSpPr>
          <p:spPr>
            <a:xfrm>
              <a:off x="2023110" y="14023"/>
              <a:ext cx="323856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2360295" y="17833"/>
              <a:ext cx="323856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3722365" y="14023"/>
              <a:ext cx="323856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3047995" y="0"/>
              <a:ext cx="323856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3385180" y="3810"/>
              <a:ext cx="323856" cy="506730"/>
            </a:xfrm>
            <a:custGeom>
              <a:rect b="b" l="l" r="r" t="t"/>
              <a:pathLst>
                <a:path extrusionOk="0" h="21596" w="21580">
                  <a:moveTo>
                    <a:pt x="0" y="20784"/>
                  </a:moveTo>
                  <a:cubicBezTo>
                    <a:pt x="179" y="19755"/>
                    <a:pt x="120" y="19500"/>
                    <a:pt x="508" y="18673"/>
                  </a:cubicBezTo>
                  <a:cubicBezTo>
                    <a:pt x="662" y="18345"/>
                    <a:pt x="719" y="17984"/>
                    <a:pt x="1016" y="17699"/>
                  </a:cubicBezTo>
                  <a:lnTo>
                    <a:pt x="1523" y="17212"/>
                  </a:lnTo>
                  <a:cubicBezTo>
                    <a:pt x="1777" y="17320"/>
                    <a:pt x="2084" y="17390"/>
                    <a:pt x="2285" y="17537"/>
                  </a:cubicBezTo>
                  <a:cubicBezTo>
                    <a:pt x="4358" y="19052"/>
                    <a:pt x="2348" y="18105"/>
                    <a:pt x="4062" y="18836"/>
                  </a:cubicBezTo>
                  <a:cubicBezTo>
                    <a:pt x="4915" y="17198"/>
                    <a:pt x="3613" y="19738"/>
                    <a:pt x="4570" y="17699"/>
                  </a:cubicBezTo>
                  <a:cubicBezTo>
                    <a:pt x="4724" y="17371"/>
                    <a:pt x="4908" y="17049"/>
                    <a:pt x="5078" y="16725"/>
                  </a:cubicBezTo>
                  <a:cubicBezTo>
                    <a:pt x="5162" y="16562"/>
                    <a:pt x="5266" y="16404"/>
                    <a:pt x="5331" y="16238"/>
                  </a:cubicBezTo>
                  <a:lnTo>
                    <a:pt x="5839" y="14938"/>
                  </a:lnTo>
                  <a:cubicBezTo>
                    <a:pt x="5924" y="14289"/>
                    <a:pt x="5967" y="13637"/>
                    <a:pt x="6093" y="12990"/>
                  </a:cubicBezTo>
                  <a:cubicBezTo>
                    <a:pt x="6136" y="12768"/>
                    <a:pt x="6290" y="12561"/>
                    <a:pt x="6347" y="12340"/>
                  </a:cubicBezTo>
                  <a:cubicBezTo>
                    <a:pt x="6459" y="11910"/>
                    <a:pt x="6516" y="11474"/>
                    <a:pt x="6601" y="11041"/>
                  </a:cubicBezTo>
                  <a:cubicBezTo>
                    <a:pt x="6685" y="11204"/>
                    <a:pt x="6725" y="11379"/>
                    <a:pt x="6855" y="11529"/>
                  </a:cubicBezTo>
                  <a:cubicBezTo>
                    <a:pt x="7614" y="12403"/>
                    <a:pt x="7707" y="12398"/>
                    <a:pt x="8632" y="12990"/>
                  </a:cubicBezTo>
                  <a:cubicBezTo>
                    <a:pt x="8716" y="13152"/>
                    <a:pt x="8696" y="13598"/>
                    <a:pt x="8886" y="13477"/>
                  </a:cubicBezTo>
                  <a:cubicBezTo>
                    <a:pt x="9264" y="13235"/>
                    <a:pt x="9224" y="12828"/>
                    <a:pt x="9393" y="12503"/>
                  </a:cubicBezTo>
                  <a:lnTo>
                    <a:pt x="11171" y="9093"/>
                  </a:lnTo>
                  <a:cubicBezTo>
                    <a:pt x="11255" y="8930"/>
                    <a:pt x="11360" y="8772"/>
                    <a:pt x="11424" y="8606"/>
                  </a:cubicBezTo>
                  <a:cubicBezTo>
                    <a:pt x="11743" y="7790"/>
                    <a:pt x="11568" y="8168"/>
                    <a:pt x="11932" y="7469"/>
                  </a:cubicBezTo>
                  <a:cubicBezTo>
                    <a:pt x="12131" y="6326"/>
                    <a:pt x="12207" y="5824"/>
                    <a:pt x="12440" y="4709"/>
                  </a:cubicBezTo>
                  <a:cubicBezTo>
                    <a:pt x="12519" y="4329"/>
                    <a:pt x="12631" y="3953"/>
                    <a:pt x="12694" y="3572"/>
                  </a:cubicBezTo>
                  <a:cubicBezTo>
                    <a:pt x="12800" y="2924"/>
                    <a:pt x="12829" y="2271"/>
                    <a:pt x="12948" y="1623"/>
                  </a:cubicBezTo>
                  <a:cubicBezTo>
                    <a:pt x="12998" y="1349"/>
                    <a:pt x="13097" y="1079"/>
                    <a:pt x="13202" y="812"/>
                  </a:cubicBezTo>
                  <a:cubicBezTo>
                    <a:pt x="13266" y="646"/>
                    <a:pt x="13238" y="424"/>
                    <a:pt x="13455" y="324"/>
                  </a:cubicBezTo>
                  <a:cubicBezTo>
                    <a:pt x="13891" y="125"/>
                    <a:pt x="14979" y="0"/>
                    <a:pt x="14979" y="0"/>
                  </a:cubicBezTo>
                  <a:cubicBezTo>
                    <a:pt x="15233" y="54"/>
                    <a:pt x="15675" y="-4"/>
                    <a:pt x="15740" y="162"/>
                  </a:cubicBezTo>
                  <a:cubicBezTo>
                    <a:pt x="16049" y="951"/>
                    <a:pt x="15874" y="1788"/>
                    <a:pt x="15994" y="2598"/>
                  </a:cubicBezTo>
                  <a:cubicBezTo>
                    <a:pt x="16043" y="2925"/>
                    <a:pt x="16175" y="3246"/>
                    <a:pt x="16248" y="3572"/>
                  </a:cubicBezTo>
                  <a:cubicBezTo>
                    <a:pt x="16345" y="4004"/>
                    <a:pt x="16398" y="4440"/>
                    <a:pt x="16502" y="4871"/>
                  </a:cubicBezTo>
                  <a:cubicBezTo>
                    <a:pt x="16722" y="5785"/>
                    <a:pt x="16734" y="5510"/>
                    <a:pt x="17010" y="6332"/>
                  </a:cubicBezTo>
                  <a:cubicBezTo>
                    <a:pt x="17191" y="6872"/>
                    <a:pt x="17410" y="7409"/>
                    <a:pt x="17517" y="7956"/>
                  </a:cubicBezTo>
                  <a:cubicBezTo>
                    <a:pt x="17602" y="8389"/>
                    <a:pt x="17659" y="8825"/>
                    <a:pt x="17771" y="9255"/>
                  </a:cubicBezTo>
                  <a:cubicBezTo>
                    <a:pt x="17899" y="9746"/>
                    <a:pt x="18307" y="10446"/>
                    <a:pt x="18533" y="10879"/>
                  </a:cubicBezTo>
                  <a:cubicBezTo>
                    <a:pt x="18618" y="11041"/>
                    <a:pt x="18743" y="11197"/>
                    <a:pt x="18787" y="11366"/>
                  </a:cubicBezTo>
                  <a:cubicBezTo>
                    <a:pt x="18871" y="11691"/>
                    <a:pt x="18940" y="12018"/>
                    <a:pt x="19041" y="12340"/>
                  </a:cubicBezTo>
                  <a:cubicBezTo>
                    <a:pt x="19497" y="13800"/>
                    <a:pt x="19105" y="12100"/>
                    <a:pt x="19548" y="13802"/>
                  </a:cubicBezTo>
                  <a:cubicBezTo>
                    <a:pt x="20004" y="15549"/>
                    <a:pt x="19673" y="14719"/>
                    <a:pt x="20056" y="17049"/>
                  </a:cubicBezTo>
                  <a:cubicBezTo>
                    <a:pt x="20110" y="17377"/>
                    <a:pt x="20218" y="17700"/>
                    <a:pt x="20310" y="18024"/>
                  </a:cubicBezTo>
                  <a:cubicBezTo>
                    <a:pt x="20571" y="18940"/>
                    <a:pt x="20670" y="19107"/>
                    <a:pt x="21072" y="20135"/>
                  </a:cubicBezTo>
                  <a:lnTo>
                    <a:pt x="21326" y="20784"/>
                  </a:lnTo>
                  <a:cubicBezTo>
                    <a:pt x="21600" y="21486"/>
                    <a:pt x="21579" y="21210"/>
                    <a:pt x="21579" y="21596"/>
                  </a:cubicBezTo>
                </a:path>
              </a:pathLst>
            </a:custGeom>
            <a:noFill/>
            <a:ln cap="flat" cmpd="sng" w="25400">
              <a:solidFill>
                <a:srgbClr val="E0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8" name="Google Shape;458;p29"/>
          <p:cNvGrpSpPr/>
          <p:nvPr/>
        </p:nvGrpSpPr>
        <p:grpSpPr>
          <a:xfrm>
            <a:off x="4747259" y="3783328"/>
            <a:ext cx="3691893" cy="422912"/>
            <a:chOff x="0" y="-1"/>
            <a:chExt cx="3691891" cy="422911"/>
          </a:xfrm>
        </p:grpSpPr>
        <p:sp>
          <p:nvSpPr>
            <p:cNvPr id="459" name="Google Shape;459;p29"/>
            <p:cNvSpPr/>
            <p:nvPr/>
          </p:nvSpPr>
          <p:spPr>
            <a:xfrm>
              <a:off x="0" y="-1"/>
              <a:ext cx="1002041" cy="346711"/>
            </a:xfrm>
            <a:custGeom>
              <a:rect b="b" l="l" r="r" t="t"/>
              <a:pathLst>
                <a:path extrusionOk="0" h="20833" w="21592">
                  <a:moveTo>
                    <a:pt x="0" y="19001"/>
                  </a:moveTo>
                  <a:cubicBezTo>
                    <a:pt x="192" y="18773"/>
                    <a:pt x="408" y="18663"/>
                    <a:pt x="575" y="18315"/>
                  </a:cubicBezTo>
                  <a:cubicBezTo>
                    <a:pt x="644" y="18170"/>
                    <a:pt x="636" y="17862"/>
                    <a:pt x="657" y="17628"/>
                  </a:cubicBezTo>
                  <a:lnTo>
                    <a:pt x="821" y="15796"/>
                  </a:lnTo>
                  <a:cubicBezTo>
                    <a:pt x="839" y="15393"/>
                    <a:pt x="889" y="13672"/>
                    <a:pt x="985" y="13049"/>
                  </a:cubicBezTo>
                  <a:cubicBezTo>
                    <a:pt x="1024" y="12796"/>
                    <a:pt x="1075" y="12544"/>
                    <a:pt x="1149" y="12362"/>
                  </a:cubicBezTo>
                  <a:cubicBezTo>
                    <a:pt x="1298" y="12000"/>
                    <a:pt x="1446" y="11501"/>
                    <a:pt x="1642" y="11447"/>
                  </a:cubicBezTo>
                  <a:lnTo>
                    <a:pt x="2463" y="11218"/>
                  </a:lnTo>
                  <a:cubicBezTo>
                    <a:pt x="2545" y="11141"/>
                    <a:pt x="2624" y="10949"/>
                    <a:pt x="2709" y="10989"/>
                  </a:cubicBezTo>
                  <a:cubicBezTo>
                    <a:pt x="2888" y="11072"/>
                    <a:pt x="3050" y="11745"/>
                    <a:pt x="3120" y="12133"/>
                  </a:cubicBezTo>
                  <a:cubicBezTo>
                    <a:pt x="3158" y="12349"/>
                    <a:pt x="3163" y="12604"/>
                    <a:pt x="3202" y="12820"/>
                  </a:cubicBezTo>
                  <a:cubicBezTo>
                    <a:pt x="3246" y="13066"/>
                    <a:pt x="3326" y="13256"/>
                    <a:pt x="3366" y="13507"/>
                  </a:cubicBezTo>
                  <a:cubicBezTo>
                    <a:pt x="3436" y="13948"/>
                    <a:pt x="3475" y="14423"/>
                    <a:pt x="3530" y="14881"/>
                  </a:cubicBezTo>
                  <a:lnTo>
                    <a:pt x="3694" y="16254"/>
                  </a:lnTo>
                  <a:cubicBezTo>
                    <a:pt x="3722" y="15339"/>
                    <a:pt x="3740" y="14420"/>
                    <a:pt x="3776" y="13507"/>
                  </a:cubicBezTo>
                  <a:cubicBezTo>
                    <a:pt x="3806" y="12771"/>
                    <a:pt x="3867" y="11941"/>
                    <a:pt x="3941" y="11218"/>
                  </a:cubicBezTo>
                  <a:cubicBezTo>
                    <a:pt x="3964" y="10986"/>
                    <a:pt x="3995" y="10760"/>
                    <a:pt x="4023" y="10531"/>
                  </a:cubicBezTo>
                  <a:cubicBezTo>
                    <a:pt x="4073" y="8845"/>
                    <a:pt x="4059" y="8071"/>
                    <a:pt x="4187" y="6639"/>
                  </a:cubicBezTo>
                  <a:cubicBezTo>
                    <a:pt x="4208" y="6405"/>
                    <a:pt x="4242" y="6181"/>
                    <a:pt x="4269" y="5952"/>
                  </a:cubicBezTo>
                  <a:cubicBezTo>
                    <a:pt x="4296" y="4655"/>
                    <a:pt x="4228" y="3314"/>
                    <a:pt x="4351" y="2060"/>
                  </a:cubicBezTo>
                  <a:cubicBezTo>
                    <a:pt x="4383" y="1734"/>
                    <a:pt x="4583" y="4269"/>
                    <a:pt x="4597" y="4350"/>
                  </a:cubicBezTo>
                  <a:cubicBezTo>
                    <a:pt x="4686" y="4842"/>
                    <a:pt x="4863" y="5201"/>
                    <a:pt x="4926" y="5723"/>
                  </a:cubicBezTo>
                  <a:cubicBezTo>
                    <a:pt x="5070" y="6932"/>
                    <a:pt x="4960" y="6209"/>
                    <a:pt x="5336" y="7784"/>
                  </a:cubicBezTo>
                  <a:lnTo>
                    <a:pt x="5829" y="9844"/>
                  </a:lnTo>
                  <a:cubicBezTo>
                    <a:pt x="6059" y="13052"/>
                    <a:pt x="5795" y="9064"/>
                    <a:pt x="5993" y="16254"/>
                  </a:cubicBezTo>
                  <a:cubicBezTo>
                    <a:pt x="6000" y="16495"/>
                    <a:pt x="6054" y="16707"/>
                    <a:pt x="6075" y="16941"/>
                  </a:cubicBezTo>
                  <a:cubicBezTo>
                    <a:pt x="6109" y="17319"/>
                    <a:pt x="6130" y="17704"/>
                    <a:pt x="6157" y="18086"/>
                  </a:cubicBezTo>
                  <a:cubicBezTo>
                    <a:pt x="6185" y="18925"/>
                    <a:pt x="6084" y="19881"/>
                    <a:pt x="6239" y="20604"/>
                  </a:cubicBezTo>
                  <a:cubicBezTo>
                    <a:pt x="6278" y="20785"/>
                    <a:pt x="6425" y="18797"/>
                    <a:pt x="6486" y="18544"/>
                  </a:cubicBezTo>
                  <a:cubicBezTo>
                    <a:pt x="6595" y="18086"/>
                    <a:pt x="6752" y="17692"/>
                    <a:pt x="6814" y="17170"/>
                  </a:cubicBezTo>
                  <a:cubicBezTo>
                    <a:pt x="6927" y="16222"/>
                    <a:pt x="6848" y="16684"/>
                    <a:pt x="7060" y="15796"/>
                  </a:cubicBezTo>
                  <a:cubicBezTo>
                    <a:pt x="7088" y="15491"/>
                    <a:pt x="7046" y="15043"/>
                    <a:pt x="7142" y="14881"/>
                  </a:cubicBezTo>
                  <a:cubicBezTo>
                    <a:pt x="7179" y="14819"/>
                    <a:pt x="7652" y="15278"/>
                    <a:pt x="7717" y="15339"/>
                  </a:cubicBezTo>
                  <a:cubicBezTo>
                    <a:pt x="7772" y="15110"/>
                    <a:pt x="7841" y="14903"/>
                    <a:pt x="7881" y="14652"/>
                  </a:cubicBezTo>
                  <a:cubicBezTo>
                    <a:pt x="7952" y="14211"/>
                    <a:pt x="7949" y="13680"/>
                    <a:pt x="8045" y="13278"/>
                  </a:cubicBezTo>
                  <a:cubicBezTo>
                    <a:pt x="8193" y="12661"/>
                    <a:pt x="8235" y="12615"/>
                    <a:pt x="8292" y="11905"/>
                  </a:cubicBezTo>
                  <a:cubicBezTo>
                    <a:pt x="8328" y="11451"/>
                    <a:pt x="8333" y="10981"/>
                    <a:pt x="8374" y="10531"/>
                  </a:cubicBezTo>
                  <a:cubicBezTo>
                    <a:pt x="8416" y="10063"/>
                    <a:pt x="8538" y="9157"/>
                    <a:pt x="8538" y="9157"/>
                  </a:cubicBezTo>
                  <a:cubicBezTo>
                    <a:pt x="8593" y="10684"/>
                    <a:pt x="8528" y="12281"/>
                    <a:pt x="8702" y="13736"/>
                  </a:cubicBezTo>
                  <a:cubicBezTo>
                    <a:pt x="8757" y="14194"/>
                    <a:pt x="8824" y="14641"/>
                    <a:pt x="8866" y="15110"/>
                  </a:cubicBezTo>
                  <a:cubicBezTo>
                    <a:pt x="8912" y="15621"/>
                    <a:pt x="9033" y="17064"/>
                    <a:pt x="9113" y="17399"/>
                  </a:cubicBezTo>
                  <a:cubicBezTo>
                    <a:pt x="9373" y="18487"/>
                    <a:pt x="9246" y="17825"/>
                    <a:pt x="9441" y="19459"/>
                  </a:cubicBezTo>
                  <a:lnTo>
                    <a:pt x="9605" y="20833"/>
                  </a:lnTo>
                  <a:cubicBezTo>
                    <a:pt x="9752" y="16344"/>
                    <a:pt x="9576" y="19610"/>
                    <a:pt x="9769" y="17628"/>
                  </a:cubicBezTo>
                  <a:cubicBezTo>
                    <a:pt x="9829" y="17021"/>
                    <a:pt x="9879" y="16407"/>
                    <a:pt x="9934" y="15796"/>
                  </a:cubicBezTo>
                  <a:lnTo>
                    <a:pt x="10016" y="14881"/>
                  </a:lnTo>
                  <a:cubicBezTo>
                    <a:pt x="10043" y="13889"/>
                    <a:pt x="10042" y="12887"/>
                    <a:pt x="10098" y="11905"/>
                  </a:cubicBezTo>
                  <a:cubicBezTo>
                    <a:pt x="10125" y="11428"/>
                    <a:pt x="10092" y="10626"/>
                    <a:pt x="10262" y="10531"/>
                  </a:cubicBezTo>
                  <a:lnTo>
                    <a:pt x="10673" y="10302"/>
                  </a:lnTo>
                  <a:cubicBezTo>
                    <a:pt x="10948" y="7994"/>
                    <a:pt x="10527" y="11574"/>
                    <a:pt x="10837" y="8699"/>
                  </a:cubicBezTo>
                  <a:cubicBezTo>
                    <a:pt x="10886" y="8237"/>
                    <a:pt x="10946" y="7784"/>
                    <a:pt x="11001" y="7326"/>
                  </a:cubicBezTo>
                  <a:lnTo>
                    <a:pt x="11247" y="5265"/>
                  </a:lnTo>
                  <a:cubicBezTo>
                    <a:pt x="11275" y="5037"/>
                    <a:pt x="11308" y="4813"/>
                    <a:pt x="11329" y="4579"/>
                  </a:cubicBezTo>
                  <a:cubicBezTo>
                    <a:pt x="11384" y="3968"/>
                    <a:pt x="11422" y="3344"/>
                    <a:pt x="11493" y="2747"/>
                  </a:cubicBezTo>
                  <a:cubicBezTo>
                    <a:pt x="11521" y="2518"/>
                    <a:pt x="11537" y="2276"/>
                    <a:pt x="11576" y="2060"/>
                  </a:cubicBezTo>
                  <a:cubicBezTo>
                    <a:pt x="11620" y="1814"/>
                    <a:pt x="11696" y="1620"/>
                    <a:pt x="11740" y="1374"/>
                  </a:cubicBezTo>
                  <a:cubicBezTo>
                    <a:pt x="12080" y="-522"/>
                    <a:pt x="11516" y="1968"/>
                    <a:pt x="11986" y="0"/>
                  </a:cubicBezTo>
                  <a:cubicBezTo>
                    <a:pt x="12013" y="534"/>
                    <a:pt x="12043" y="1068"/>
                    <a:pt x="12068" y="1603"/>
                  </a:cubicBezTo>
                  <a:cubicBezTo>
                    <a:pt x="12129" y="2869"/>
                    <a:pt x="12146" y="3601"/>
                    <a:pt x="12232" y="4808"/>
                  </a:cubicBezTo>
                  <a:cubicBezTo>
                    <a:pt x="12335" y="6238"/>
                    <a:pt x="12279" y="5210"/>
                    <a:pt x="12397" y="6410"/>
                  </a:cubicBezTo>
                  <a:cubicBezTo>
                    <a:pt x="12674" y="9250"/>
                    <a:pt x="12454" y="7348"/>
                    <a:pt x="12643" y="8928"/>
                  </a:cubicBezTo>
                  <a:cubicBezTo>
                    <a:pt x="13033" y="8203"/>
                    <a:pt x="12858" y="8732"/>
                    <a:pt x="13053" y="7097"/>
                  </a:cubicBezTo>
                  <a:lnTo>
                    <a:pt x="13218" y="5723"/>
                  </a:lnTo>
                  <a:cubicBezTo>
                    <a:pt x="13245" y="5952"/>
                    <a:pt x="13283" y="6174"/>
                    <a:pt x="13300" y="6410"/>
                  </a:cubicBezTo>
                  <a:cubicBezTo>
                    <a:pt x="13387" y="7635"/>
                    <a:pt x="13410" y="9091"/>
                    <a:pt x="13464" y="10302"/>
                  </a:cubicBezTo>
                  <a:cubicBezTo>
                    <a:pt x="13512" y="11373"/>
                    <a:pt x="13593" y="12432"/>
                    <a:pt x="13628" y="13507"/>
                  </a:cubicBezTo>
                  <a:cubicBezTo>
                    <a:pt x="13667" y="14705"/>
                    <a:pt x="13677" y="15987"/>
                    <a:pt x="13792" y="17170"/>
                  </a:cubicBezTo>
                  <a:cubicBezTo>
                    <a:pt x="13838" y="17636"/>
                    <a:pt x="13902" y="18086"/>
                    <a:pt x="13956" y="18544"/>
                  </a:cubicBezTo>
                  <a:cubicBezTo>
                    <a:pt x="13984" y="18773"/>
                    <a:pt x="13956" y="19154"/>
                    <a:pt x="14038" y="19230"/>
                  </a:cubicBezTo>
                  <a:cubicBezTo>
                    <a:pt x="14392" y="19559"/>
                    <a:pt x="14201" y="19401"/>
                    <a:pt x="14613" y="19688"/>
                  </a:cubicBezTo>
                  <a:cubicBezTo>
                    <a:pt x="14668" y="19917"/>
                    <a:pt x="14700" y="20203"/>
                    <a:pt x="14777" y="20375"/>
                  </a:cubicBezTo>
                  <a:cubicBezTo>
                    <a:pt x="15092" y="21078"/>
                    <a:pt x="15246" y="20121"/>
                    <a:pt x="15352" y="19230"/>
                  </a:cubicBezTo>
                  <a:lnTo>
                    <a:pt x="15516" y="17857"/>
                  </a:lnTo>
                  <a:cubicBezTo>
                    <a:pt x="15544" y="17628"/>
                    <a:pt x="15577" y="17404"/>
                    <a:pt x="15598" y="17170"/>
                  </a:cubicBezTo>
                  <a:cubicBezTo>
                    <a:pt x="15626" y="16865"/>
                    <a:pt x="15636" y="16543"/>
                    <a:pt x="15680" y="16254"/>
                  </a:cubicBezTo>
                  <a:cubicBezTo>
                    <a:pt x="15719" y="16001"/>
                    <a:pt x="15790" y="15796"/>
                    <a:pt x="15845" y="15567"/>
                  </a:cubicBezTo>
                  <a:cubicBezTo>
                    <a:pt x="15838" y="15331"/>
                    <a:pt x="15663" y="11799"/>
                    <a:pt x="15845" y="10989"/>
                  </a:cubicBezTo>
                  <a:cubicBezTo>
                    <a:pt x="15904" y="10722"/>
                    <a:pt x="16064" y="10836"/>
                    <a:pt x="16173" y="10760"/>
                  </a:cubicBezTo>
                  <a:cubicBezTo>
                    <a:pt x="16255" y="10607"/>
                    <a:pt x="16354" y="10509"/>
                    <a:pt x="16419" y="10302"/>
                  </a:cubicBezTo>
                  <a:cubicBezTo>
                    <a:pt x="16549" y="9888"/>
                    <a:pt x="16638" y="9386"/>
                    <a:pt x="16748" y="8928"/>
                  </a:cubicBezTo>
                  <a:cubicBezTo>
                    <a:pt x="16905" y="8268"/>
                    <a:pt x="16866" y="8129"/>
                    <a:pt x="17158" y="8013"/>
                  </a:cubicBezTo>
                  <a:cubicBezTo>
                    <a:pt x="17457" y="7893"/>
                    <a:pt x="17760" y="7860"/>
                    <a:pt x="18061" y="7784"/>
                  </a:cubicBezTo>
                  <a:cubicBezTo>
                    <a:pt x="18257" y="6149"/>
                    <a:pt x="18129" y="6812"/>
                    <a:pt x="18390" y="5723"/>
                  </a:cubicBezTo>
                  <a:cubicBezTo>
                    <a:pt x="18417" y="5265"/>
                    <a:pt x="18457" y="4812"/>
                    <a:pt x="18472" y="4350"/>
                  </a:cubicBezTo>
                  <a:cubicBezTo>
                    <a:pt x="18614" y="-11"/>
                    <a:pt x="18404" y="1938"/>
                    <a:pt x="18636" y="0"/>
                  </a:cubicBezTo>
                  <a:cubicBezTo>
                    <a:pt x="18785" y="1249"/>
                    <a:pt x="18692" y="335"/>
                    <a:pt x="18800" y="2289"/>
                  </a:cubicBezTo>
                  <a:cubicBezTo>
                    <a:pt x="18825" y="2748"/>
                    <a:pt x="18852" y="3206"/>
                    <a:pt x="18882" y="3663"/>
                  </a:cubicBezTo>
                  <a:cubicBezTo>
                    <a:pt x="18907" y="4046"/>
                    <a:pt x="18943" y="4423"/>
                    <a:pt x="18964" y="4808"/>
                  </a:cubicBezTo>
                  <a:cubicBezTo>
                    <a:pt x="19112" y="7489"/>
                    <a:pt x="18942" y="5764"/>
                    <a:pt x="19211" y="8013"/>
                  </a:cubicBezTo>
                  <a:cubicBezTo>
                    <a:pt x="19238" y="8242"/>
                    <a:pt x="19245" y="8499"/>
                    <a:pt x="19293" y="8699"/>
                  </a:cubicBezTo>
                  <a:cubicBezTo>
                    <a:pt x="19879" y="11154"/>
                    <a:pt x="18966" y="7429"/>
                    <a:pt x="19703" y="10073"/>
                  </a:cubicBezTo>
                  <a:cubicBezTo>
                    <a:pt x="20032" y="11254"/>
                    <a:pt x="19990" y="11097"/>
                    <a:pt x="20114" y="12133"/>
                  </a:cubicBezTo>
                  <a:cubicBezTo>
                    <a:pt x="20097" y="12700"/>
                    <a:pt x="19931" y="16125"/>
                    <a:pt x="20114" y="16941"/>
                  </a:cubicBezTo>
                  <a:cubicBezTo>
                    <a:pt x="20173" y="17208"/>
                    <a:pt x="20333" y="16788"/>
                    <a:pt x="20442" y="16712"/>
                  </a:cubicBezTo>
                  <a:cubicBezTo>
                    <a:pt x="20497" y="16483"/>
                    <a:pt x="20562" y="16271"/>
                    <a:pt x="20606" y="16025"/>
                  </a:cubicBezTo>
                  <a:cubicBezTo>
                    <a:pt x="20706" y="15470"/>
                    <a:pt x="20714" y="14769"/>
                    <a:pt x="20770" y="14194"/>
                  </a:cubicBezTo>
                  <a:cubicBezTo>
                    <a:pt x="20816" y="13728"/>
                    <a:pt x="20935" y="12820"/>
                    <a:pt x="20935" y="12820"/>
                  </a:cubicBezTo>
                  <a:cubicBezTo>
                    <a:pt x="20989" y="13049"/>
                    <a:pt x="21068" y="13246"/>
                    <a:pt x="21099" y="13507"/>
                  </a:cubicBezTo>
                  <a:cubicBezTo>
                    <a:pt x="21151" y="13947"/>
                    <a:pt x="21148" y="14425"/>
                    <a:pt x="21181" y="14881"/>
                  </a:cubicBezTo>
                  <a:cubicBezTo>
                    <a:pt x="21203" y="15189"/>
                    <a:pt x="21231" y="15495"/>
                    <a:pt x="21263" y="15796"/>
                  </a:cubicBezTo>
                  <a:cubicBezTo>
                    <a:pt x="21313" y="16259"/>
                    <a:pt x="21427" y="17170"/>
                    <a:pt x="21427" y="17170"/>
                  </a:cubicBezTo>
                  <a:cubicBezTo>
                    <a:pt x="21455" y="17704"/>
                    <a:pt x="21471" y="18243"/>
                    <a:pt x="21509" y="18773"/>
                  </a:cubicBezTo>
                  <a:cubicBezTo>
                    <a:pt x="21600" y="20038"/>
                    <a:pt x="21591" y="19058"/>
                    <a:pt x="21591" y="19688"/>
                  </a:cubicBezTo>
                </a:path>
              </a:pathLst>
            </a:custGeom>
            <a:noFill/>
            <a:ln cap="flat" cmpd="sng" w="25400">
              <a:solidFill>
                <a:srgbClr val="FFC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1009650" y="-1"/>
              <a:ext cx="1249681" cy="346711"/>
            </a:xfrm>
            <a:custGeom>
              <a:rect b="b" l="l" r="r" t="t"/>
              <a:pathLst>
                <a:path extrusionOk="0" h="21476" w="21600">
                  <a:moveTo>
                    <a:pt x="0" y="19588"/>
                  </a:moveTo>
                  <a:cubicBezTo>
                    <a:pt x="22" y="18801"/>
                    <a:pt x="32" y="18009"/>
                    <a:pt x="66" y="17228"/>
                  </a:cubicBezTo>
                  <a:cubicBezTo>
                    <a:pt x="76" y="16982"/>
                    <a:pt x="118" y="16764"/>
                    <a:pt x="132" y="16520"/>
                  </a:cubicBezTo>
                  <a:cubicBezTo>
                    <a:pt x="162" y="15975"/>
                    <a:pt x="163" y="15410"/>
                    <a:pt x="198" y="14868"/>
                  </a:cubicBezTo>
                  <a:cubicBezTo>
                    <a:pt x="229" y="14383"/>
                    <a:pt x="329" y="13452"/>
                    <a:pt x="329" y="13452"/>
                  </a:cubicBezTo>
                  <a:cubicBezTo>
                    <a:pt x="527" y="13531"/>
                    <a:pt x="747" y="13350"/>
                    <a:pt x="922" y="13688"/>
                  </a:cubicBezTo>
                  <a:cubicBezTo>
                    <a:pt x="1061" y="13957"/>
                    <a:pt x="1185" y="15104"/>
                    <a:pt x="1185" y="15104"/>
                  </a:cubicBezTo>
                  <a:lnTo>
                    <a:pt x="1449" y="13688"/>
                  </a:lnTo>
                  <a:cubicBezTo>
                    <a:pt x="1493" y="13452"/>
                    <a:pt x="1555" y="13249"/>
                    <a:pt x="1580" y="12980"/>
                  </a:cubicBezTo>
                  <a:cubicBezTo>
                    <a:pt x="1602" y="12744"/>
                    <a:pt x="1615" y="12495"/>
                    <a:pt x="1646" y="12272"/>
                  </a:cubicBezTo>
                  <a:cubicBezTo>
                    <a:pt x="1682" y="12018"/>
                    <a:pt x="1746" y="11823"/>
                    <a:pt x="1778" y="11564"/>
                  </a:cubicBezTo>
                  <a:cubicBezTo>
                    <a:pt x="1834" y="11109"/>
                    <a:pt x="1866" y="10620"/>
                    <a:pt x="1910" y="10148"/>
                  </a:cubicBezTo>
                  <a:lnTo>
                    <a:pt x="1976" y="9440"/>
                  </a:lnTo>
                  <a:cubicBezTo>
                    <a:pt x="2063" y="9519"/>
                    <a:pt x="2158" y="9531"/>
                    <a:pt x="2239" y="9676"/>
                  </a:cubicBezTo>
                  <a:cubicBezTo>
                    <a:pt x="2554" y="10241"/>
                    <a:pt x="2615" y="10551"/>
                    <a:pt x="2832" y="11328"/>
                  </a:cubicBezTo>
                  <a:cubicBezTo>
                    <a:pt x="2854" y="11564"/>
                    <a:pt x="2832" y="11957"/>
                    <a:pt x="2898" y="12036"/>
                  </a:cubicBezTo>
                  <a:cubicBezTo>
                    <a:pt x="3141" y="12327"/>
                    <a:pt x="3280" y="11722"/>
                    <a:pt x="3359" y="11092"/>
                  </a:cubicBezTo>
                  <a:cubicBezTo>
                    <a:pt x="3415" y="10637"/>
                    <a:pt x="3446" y="10148"/>
                    <a:pt x="3490" y="9676"/>
                  </a:cubicBezTo>
                  <a:lnTo>
                    <a:pt x="3556" y="8968"/>
                  </a:lnTo>
                  <a:cubicBezTo>
                    <a:pt x="3578" y="8732"/>
                    <a:pt x="3605" y="8501"/>
                    <a:pt x="3622" y="8260"/>
                  </a:cubicBezTo>
                  <a:cubicBezTo>
                    <a:pt x="3644" y="7945"/>
                    <a:pt x="3662" y="7627"/>
                    <a:pt x="3688" y="7316"/>
                  </a:cubicBezTo>
                  <a:cubicBezTo>
                    <a:pt x="3728" y="6840"/>
                    <a:pt x="3786" y="6383"/>
                    <a:pt x="3820" y="5900"/>
                  </a:cubicBezTo>
                  <a:cubicBezTo>
                    <a:pt x="3841" y="5585"/>
                    <a:pt x="3850" y="5254"/>
                    <a:pt x="3885" y="4956"/>
                  </a:cubicBezTo>
                  <a:cubicBezTo>
                    <a:pt x="3917" y="4695"/>
                    <a:pt x="3982" y="4502"/>
                    <a:pt x="4017" y="4248"/>
                  </a:cubicBezTo>
                  <a:cubicBezTo>
                    <a:pt x="4048" y="4026"/>
                    <a:pt x="4049" y="3757"/>
                    <a:pt x="4083" y="3540"/>
                  </a:cubicBezTo>
                  <a:cubicBezTo>
                    <a:pt x="4160" y="3044"/>
                    <a:pt x="4296" y="2662"/>
                    <a:pt x="4346" y="2124"/>
                  </a:cubicBezTo>
                  <a:lnTo>
                    <a:pt x="4544" y="0"/>
                  </a:lnTo>
                  <a:cubicBezTo>
                    <a:pt x="4566" y="236"/>
                    <a:pt x="4591" y="469"/>
                    <a:pt x="4610" y="708"/>
                  </a:cubicBezTo>
                  <a:cubicBezTo>
                    <a:pt x="4635" y="1020"/>
                    <a:pt x="4644" y="1348"/>
                    <a:pt x="4676" y="1652"/>
                  </a:cubicBezTo>
                  <a:cubicBezTo>
                    <a:pt x="4817" y="3003"/>
                    <a:pt x="4791" y="2132"/>
                    <a:pt x="4873" y="3304"/>
                  </a:cubicBezTo>
                  <a:cubicBezTo>
                    <a:pt x="4900" y="3693"/>
                    <a:pt x="4912" y="4095"/>
                    <a:pt x="4939" y="4484"/>
                  </a:cubicBezTo>
                  <a:cubicBezTo>
                    <a:pt x="4956" y="4725"/>
                    <a:pt x="4986" y="4953"/>
                    <a:pt x="5005" y="5192"/>
                  </a:cubicBezTo>
                  <a:cubicBezTo>
                    <a:pt x="5204" y="7689"/>
                    <a:pt x="4889" y="4187"/>
                    <a:pt x="5202" y="7552"/>
                  </a:cubicBezTo>
                  <a:cubicBezTo>
                    <a:pt x="5443" y="10134"/>
                    <a:pt x="5060" y="6223"/>
                    <a:pt x="5400" y="8968"/>
                  </a:cubicBezTo>
                  <a:cubicBezTo>
                    <a:pt x="5473" y="9556"/>
                    <a:pt x="5555" y="10642"/>
                    <a:pt x="5598" y="11328"/>
                  </a:cubicBezTo>
                  <a:cubicBezTo>
                    <a:pt x="5713" y="13196"/>
                    <a:pt x="5639" y="12280"/>
                    <a:pt x="5729" y="14868"/>
                  </a:cubicBezTo>
                  <a:cubicBezTo>
                    <a:pt x="5744" y="15289"/>
                    <a:pt x="5827" y="16981"/>
                    <a:pt x="5861" y="17464"/>
                  </a:cubicBezTo>
                  <a:cubicBezTo>
                    <a:pt x="5878" y="17705"/>
                    <a:pt x="5905" y="17936"/>
                    <a:pt x="5927" y="18172"/>
                  </a:cubicBezTo>
                  <a:cubicBezTo>
                    <a:pt x="5971" y="17936"/>
                    <a:pt x="6026" y="17723"/>
                    <a:pt x="6059" y="17464"/>
                  </a:cubicBezTo>
                  <a:cubicBezTo>
                    <a:pt x="6115" y="17009"/>
                    <a:pt x="6146" y="16520"/>
                    <a:pt x="6190" y="16048"/>
                  </a:cubicBezTo>
                  <a:lnTo>
                    <a:pt x="6388" y="13924"/>
                  </a:lnTo>
                  <a:cubicBezTo>
                    <a:pt x="6410" y="13688"/>
                    <a:pt x="6388" y="13295"/>
                    <a:pt x="6454" y="13216"/>
                  </a:cubicBezTo>
                  <a:cubicBezTo>
                    <a:pt x="6737" y="12877"/>
                    <a:pt x="6584" y="13040"/>
                    <a:pt x="6915" y="12744"/>
                  </a:cubicBezTo>
                  <a:cubicBezTo>
                    <a:pt x="6959" y="12508"/>
                    <a:pt x="7027" y="12311"/>
                    <a:pt x="7046" y="12036"/>
                  </a:cubicBezTo>
                  <a:cubicBezTo>
                    <a:pt x="7095" y="11345"/>
                    <a:pt x="7007" y="10516"/>
                    <a:pt x="7112" y="9912"/>
                  </a:cubicBezTo>
                  <a:cubicBezTo>
                    <a:pt x="7160" y="9637"/>
                    <a:pt x="7288" y="10069"/>
                    <a:pt x="7376" y="10148"/>
                  </a:cubicBezTo>
                  <a:cubicBezTo>
                    <a:pt x="7570" y="11193"/>
                    <a:pt x="7730" y="12253"/>
                    <a:pt x="8034" y="12980"/>
                  </a:cubicBezTo>
                  <a:lnTo>
                    <a:pt x="8429" y="13924"/>
                  </a:lnTo>
                  <a:cubicBezTo>
                    <a:pt x="8495" y="14081"/>
                    <a:pt x="8552" y="14306"/>
                    <a:pt x="8627" y="14396"/>
                  </a:cubicBezTo>
                  <a:cubicBezTo>
                    <a:pt x="8972" y="14808"/>
                    <a:pt x="8756" y="14597"/>
                    <a:pt x="9285" y="14868"/>
                  </a:cubicBezTo>
                  <a:cubicBezTo>
                    <a:pt x="9307" y="15419"/>
                    <a:pt x="9338" y="15966"/>
                    <a:pt x="9351" y="16520"/>
                  </a:cubicBezTo>
                  <a:cubicBezTo>
                    <a:pt x="9474" y="21600"/>
                    <a:pt x="9332" y="18772"/>
                    <a:pt x="9483" y="21476"/>
                  </a:cubicBezTo>
                  <a:lnTo>
                    <a:pt x="9680" y="19352"/>
                  </a:lnTo>
                  <a:cubicBezTo>
                    <a:pt x="9659" y="17779"/>
                    <a:pt x="9653" y="16201"/>
                    <a:pt x="9615" y="14632"/>
                  </a:cubicBezTo>
                  <a:cubicBezTo>
                    <a:pt x="9609" y="14384"/>
                    <a:pt x="9549" y="14173"/>
                    <a:pt x="9549" y="13924"/>
                  </a:cubicBezTo>
                  <a:cubicBezTo>
                    <a:pt x="9549" y="13134"/>
                    <a:pt x="9593" y="12351"/>
                    <a:pt x="9615" y="11564"/>
                  </a:cubicBezTo>
                  <a:cubicBezTo>
                    <a:pt x="10068" y="12646"/>
                    <a:pt x="9860" y="12687"/>
                    <a:pt x="10207" y="12272"/>
                  </a:cubicBezTo>
                  <a:cubicBezTo>
                    <a:pt x="10251" y="11957"/>
                    <a:pt x="10270" y="11577"/>
                    <a:pt x="10339" y="11328"/>
                  </a:cubicBezTo>
                  <a:cubicBezTo>
                    <a:pt x="10388" y="11152"/>
                    <a:pt x="10482" y="11247"/>
                    <a:pt x="10537" y="11092"/>
                  </a:cubicBezTo>
                  <a:cubicBezTo>
                    <a:pt x="10598" y="10915"/>
                    <a:pt x="10624" y="10620"/>
                    <a:pt x="10668" y="10384"/>
                  </a:cubicBezTo>
                  <a:lnTo>
                    <a:pt x="10932" y="11800"/>
                  </a:lnTo>
                  <a:cubicBezTo>
                    <a:pt x="10976" y="12036"/>
                    <a:pt x="11007" y="12307"/>
                    <a:pt x="11063" y="12508"/>
                  </a:cubicBezTo>
                  <a:lnTo>
                    <a:pt x="11261" y="13216"/>
                  </a:lnTo>
                  <a:cubicBezTo>
                    <a:pt x="11283" y="12980"/>
                    <a:pt x="11293" y="12726"/>
                    <a:pt x="11327" y="12508"/>
                  </a:cubicBezTo>
                  <a:lnTo>
                    <a:pt x="11985" y="8968"/>
                  </a:lnTo>
                  <a:cubicBezTo>
                    <a:pt x="12009" y="9571"/>
                    <a:pt x="12078" y="11381"/>
                    <a:pt x="12117" y="12036"/>
                  </a:cubicBezTo>
                  <a:cubicBezTo>
                    <a:pt x="12155" y="12670"/>
                    <a:pt x="12249" y="13924"/>
                    <a:pt x="12249" y="13924"/>
                  </a:cubicBezTo>
                  <a:lnTo>
                    <a:pt x="12710" y="13688"/>
                  </a:lnTo>
                  <a:cubicBezTo>
                    <a:pt x="13162" y="13472"/>
                    <a:pt x="13366" y="13401"/>
                    <a:pt x="13829" y="13216"/>
                  </a:cubicBezTo>
                  <a:cubicBezTo>
                    <a:pt x="13917" y="13295"/>
                    <a:pt x="14003" y="13498"/>
                    <a:pt x="14093" y="13452"/>
                  </a:cubicBezTo>
                  <a:cubicBezTo>
                    <a:pt x="14301" y="13345"/>
                    <a:pt x="14306" y="12808"/>
                    <a:pt x="14356" y="12272"/>
                  </a:cubicBezTo>
                  <a:cubicBezTo>
                    <a:pt x="14378" y="11643"/>
                    <a:pt x="14334" y="10935"/>
                    <a:pt x="14422" y="10384"/>
                  </a:cubicBezTo>
                  <a:cubicBezTo>
                    <a:pt x="14456" y="10168"/>
                    <a:pt x="14562" y="10482"/>
                    <a:pt x="14620" y="10620"/>
                  </a:cubicBezTo>
                  <a:cubicBezTo>
                    <a:pt x="14697" y="10805"/>
                    <a:pt x="14751" y="11092"/>
                    <a:pt x="14817" y="11328"/>
                  </a:cubicBezTo>
                  <a:cubicBezTo>
                    <a:pt x="14839" y="11564"/>
                    <a:pt x="14849" y="11819"/>
                    <a:pt x="14883" y="12036"/>
                  </a:cubicBezTo>
                  <a:cubicBezTo>
                    <a:pt x="14960" y="12532"/>
                    <a:pt x="15096" y="12914"/>
                    <a:pt x="15146" y="13452"/>
                  </a:cubicBezTo>
                  <a:cubicBezTo>
                    <a:pt x="15312" y="15232"/>
                    <a:pt x="15089" y="13038"/>
                    <a:pt x="15344" y="14868"/>
                  </a:cubicBezTo>
                  <a:cubicBezTo>
                    <a:pt x="15375" y="15091"/>
                    <a:pt x="15388" y="15340"/>
                    <a:pt x="15410" y="15576"/>
                  </a:cubicBezTo>
                  <a:cubicBezTo>
                    <a:pt x="15498" y="15497"/>
                    <a:pt x="15598" y="15520"/>
                    <a:pt x="15673" y="15340"/>
                  </a:cubicBezTo>
                  <a:cubicBezTo>
                    <a:pt x="15739" y="15183"/>
                    <a:pt x="15773" y="14891"/>
                    <a:pt x="15805" y="14632"/>
                  </a:cubicBezTo>
                  <a:cubicBezTo>
                    <a:pt x="15861" y="14177"/>
                    <a:pt x="15893" y="13688"/>
                    <a:pt x="15937" y="13216"/>
                  </a:cubicBezTo>
                  <a:cubicBezTo>
                    <a:pt x="15959" y="12980"/>
                    <a:pt x="15964" y="12715"/>
                    <a:pt x="16002" y="12508"/>
                  </a:cubicBezTo>
                  <a:lnTo>
                    <a:pt x="16134" y="11800"/>
                  </a:lnTo>
                  <a:cubicBezTo>
                    <a:pt x="16441" y="13452"/>
                    <a:pt x="16266" y="12901"/>
                    <a:pt x="16595" y="13688"/>
                  </a:cubicBezTo>
                  <a:cubicBezTo>
                    <a:pt x="16661" y="13531"/>
                    <a:pt x="16751" y="13457"/>
                    <a:pt x="16793" y="13216"/>
                  </a:cubicBezTo>
                  <a:cubicBezTo>
                    <a:pt x="17223" y="10746"/>
                    <a:pt x="16691" y="12661"/>
                    <a:pt x="17056" y="11092"/>
                  </a:cubicBezTo>
                  <a:cubicBezTo>
                    <a:pt x="17116" y="10836"/>
                    <a:pt x="17196" y="10647"/>
                    <a:pt x="17254" y="10384"/>
                  </a:cubicBezTo>
                  <a:cubicBezTo>
                    <a:pt x="17351" y="9936"/>
                    <a:pt x="17517" y="8968"/>
                    <a:pt x="17517" y="8968"/>
                  </a:cubicBezTo>
                  <a:cubicBezTo>
                    <a:pt x="17539" y="8417"/>
                    <a:pt x="17473" y="7709"/>
                    <a:pt x="17583" y="7316"/>
                  </a:cubicBezTo>
                  <a:cubicBezTo>
                    <a:pt x="17652" y="7067"/>
                    <a:pt x="17684" y="7926"/>
                    <a:pt x="17715" y="8260"/>
                  </a:cubicBezTo>
                  <a:cubicBezTo>
                    <a:pt x="17750" y="8641"/>
                    <a:pt x="17760" y="9045"/>
                    <a:pt x="17780" y="9440"/>
                  </a:cubicBezTo>
                  <a:cubicBezTo>
                    <a:pt x="17835" y="10520"/>
                    <a:pt x="17832" y="10837"/>
                    <a:pt x="17912" y="11800"/>
                  </a:cubicBezTo>
                  <a:cubicBezTo>
                    <a:pt x="17952" y="12277"/>
                    <a:pt x="18044" y="13216"/>
                    <a:pt x="18044" y="13216"/>
                  </a:cubicBezTo>
                  <a:cubicBezTo>
                    <a:pt x="18154" y="13137"/>
                    <a:pt x="18265" y="13077"/>
                    <a:pt x="18373" y="12980"/>
                  </a:cubicBezTo>
                  <a:cubicBezTo>
                    <a:pt x="18441" y="12920"/>
                    <a:pt x="18501" y="12744"/>
                    <a:pt x="18571" y="12744"/>
                  </a:cubicBezTo>
                  <a:cubicBezTo>
                    <a:pt x="18707" y="12744"/>
                    <a:pt x="18866" y="13213"/>
                    <a:pt x="18966" y="13452"/>
                  </a:cubicBezTo>
                  <a:cubicBezTo>
                    <a:pt x="19010" y="13688"/>
                    <a:pt x="19020" y="14104"/>
                    <a:pt x="19098" y="14160"/>
                  </a:cubicBezTo>
                  <a:cubicBezTo>
                    <a:pt x="19175" y="14216"/>
                    <a:pt x="19234" y="13870"/>
                    <a:pt x="19295" y="13688"/>
                  </a:cubicBezTo>
                  <a:cubicBezTo>
                    <a:pt x="19802" y="12174"/>
                    <a:pt x="19200" y="13680"/>
                    <a:pt x="19690" y="12508"/>
                  </a:cubicBezTo>
                  <a:cubicBezTo>
                    <a:pt x="19856" y="10728"/>
                    <a:pt x="19632" y="12922"/>
                    <a:pt x="19888" y="11092"/>
                  </a:cubicBezTo>
                  <a:cubicBezTo>
                    <a:pt x="20160" y="9138"/>
                    <a:pt x="19708" y="11705"/>
                    <a:pt x="20085" y="9676"/>
                  </a:cubicBezTo>
                  <a:cubicBezTo>
                    <a:pt x="20151" y="9833"/>
                    <a:pt x="20233" y="9927"/>
                    <a:pt x="20283" y="10148"/>
                  </a:cubicBezTo>
                  <a:cubicBezTo>
                    <a:pt x="20326" y="10342"/>
                    <a:pt x="20300" y="10680"/>
                    <a:pt x="20349" y="10856"/>
                  </a:cubicBezTo>
                  <a:cubicBezTo>
                    <a:pt x="20461" y="11257"/>
                    <a:pt x="20744" y="11800"/>
                    <a:pt x="20744" y="11800"/>
                  </a:cubicBezTo>
                  <a:cubicBezTo>
                    <a:pt x="20810" y="11721"/>
                    <a:pt x="20872" y="11564"/>
                    <a:pt x="20941" y="11564"/>
                  </a:cubicBezTo>
                  <a:cubicBezTo>
                    <a:pt x="21011" y="11564"/>
                    <a:pt x="21077" y="11689"/>
                    <a:pt x="21139" y="11800"/>
                  </a:cubicBezTo>
                  <a:cubicBezTo>
                    <a:pt x="21281" y="12055"/>
                    <a:pt x="21437" y="12545"/>
                    <a:pt x="21534" y="12980"/>
                  </a:cubicBezTo>
                  <a:cubicBezTo>
                    <a:pt x="21565" y="13117"/>
                    <a:pt x="21578" y="13295"/>
                    <a:pt x="21600" y="13452"/>
                  </a:cubicBezTo>
                </a:path>
              </a:pathLst>
            </a:custGeom>
            <a:noFill/>
            <a:ln cap="flat" cmpd="sng" w="25400">
              <a:solidFill>
                <a:srgbClr val="FFC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2266950" y="106679"/>
              <a:ext cx="674371" cy="224791"/>
            </a:xfrm>
            <a:custGeom>
              <a:rect b="b" l="l" r="r" t="t"/>
              <a:pathLst>
                <a:path extrusionOk="0" h="21600" w="21600">
                  <a:moveTo>
                    <a:pt x="0" y="10251"/>
                  </a:moveTo>
                  <a:cubicBezTo>
                    <a:pt x="285" y="9763"/>
                    <a:pt x="622" y="9482"/>
                    <a:pt x="854" y="8786"/>
                  </a:cubicBezTo>
                  <a:cubicBezTo>
                    <a:pt x="973" y="8431"/>
                    <a:pt x="943" y="7815"/>
                    <a:pt x="976" y="7322"/>
                  </a:cubicBezTo>
                  <a:cubicBezTo>
                    <a:pt x="1025" y="6594"/>
                    <a:pt x="1038" y="5846"/>
                    <a:pt x="1098" y="5125"/>
                  </a:cubicBezTo>
                  <a:cubicBezTo>
                    <a:pt x="1161" y="4377"/>
                    <a:pt x="1200" y="3571"/>
                    <a:pt x="1342" y="2929"/>
                  </a:cubicBezTo>
                  <a:lnTo>
                    <a:pt x="1831" y="732"/>
                  </a:lnTo>
                  <a:lnTo>
                    <a:pt x="2319" y="2929"/>
                  </a:lnTo>
                  <a:cubicBezTo>
                    <a:pt x="2400" y="3295"/>
                    <a:pt x="2441" y="3783"/>
                    <a:pt x="2563" y="4027"/>
                  </a:cubicBezTo>
                  <a:lnTo>
                    <a:pt x="2929" y="4759"/>
                  </a:lnTo>
                  <a:cubicBezTo>
                    <a:pt x="3016" y="5543"/>
                    <a:pt x="3072" y="6372"/>
                    <a:pt x="3295" y="6956"/>
                  </a:cubicBezTo>
                  <a:cubicBezTo>
                    <a:pt x="3516" y="7535"/>
                    <a:pt x="4027" y="8420"/>
                    <a:pt x="4027" y="8420"/>
                  </a:cubicBezTo>
                  <a:cubicBezTo>
                    <a:pt x="4149" y="8176"/>
                    <a:pt x="4249" y="7760"/>
                    <a:pt x="4393" y="7688"/>
                  </a:cubicBezTo>
                  <a:cubicBezTo>
                    <a:pt x="4800" y="7485"/>
                    <a:pt x="4800" y="8541"/>
                    <a:pt x="5003" y="9153"/>
                  </a:cubicBezTo>
                  <a:cubicBezTo>
                    <a:pt x="5107" y="9464"/>
                    <a:pt x="5247" y="9641"/>
                    <a:pt x="5369" y="9885"/>
                  </a:cubicBezTo>
                  <a:cubicBezTo>
                    <a:pt x="5410" y="10251"/>
                    <a:pt x="5411" y="10682"/>
                    <a:pt x="5492" y="10983"/>
                  </a:cubicBezTo>
                  <a:cubicBezTo>
                    <a:pt x="5865" y="12382"/>
                    <a:pt x="6307" y="11500"/>
                    <a:pt x="6834" y="11349"/>
                  </a:cubicBezTo>
                  <a:cubicBezTo>
                    <a:pt x="7362" y="11198"/>
                    <a:pt x="7892" y="11105"/>
                    <a:pt x="8420" y="10983"/>
                  </a:cubicBezTo>
                  <a:cubicBezTo>
                    <a:pt x="8461" y="11349"/>
                    <a:pt x="8485" y="11736"/>
                    <a:pt x="8542" y="12081"/>
                  </a:cubicBezTo>
                  <a:cubicBezTo>
                    <a:pt x="8712" y="13101"/>
                    <a:pt x="8883" y="13468"/>
                    <a:pt x="9153" y="14278"/>
                  </a:cubicBezTo>
                  <a:cubicBezTo>
                    <a:pt x="9193" y="14644"/>
                    <a:pt x="9147" y="15431"/>
                    <a:pt x="9275" y="15376"/>
                  </a:cubicBezTo>
                  <a:cubicBezTo>
                    <a:pt x="9565" y="15252"/>
                    <a:pt x="10007" y="13912"/>
                    <a:pt x="10007" y="13912"/>
                  </a:cubicBezTo>
                  <a:cubicBezTo>
                    <a:pt x="10047" y="13546"/>
                    <a:pt x="10071" y="13159"/>
                    <a:pt x="10129" y="12814"/>
                  </a:cubicBezTo>
                  <a:cubicBezTo>
                    <a:pt x="10476" y="10732"/>
                    <a:pt x="10572" y="11655"/>
                    <a:pt x="11593" y="11349"/>
                  </a:cubicBezTo>
                  <a:cubicBezTo>
                    <a:pt x="11675" y="10983"/>
                    <a:pt x="11780" y="10655"/>
                    <a:pt x="11837" y="10251"/>
                  </a:cubicBezTo>
                  <a:cubicBezTo>
                    <a:pt x="12042" y="8818"/>
                    <a:pt x="11875" y="8066"/>
                    <a:pt x="12203" y="6590"/>
                  </a:cubicBezTo>
                  <a:cubicBezTo>
                    <a:pt x="12285" y="6224"/>
                    <a:pt x="12388" y="5894"/>
                    <a:pt x="12447" y="5492"/>
                  </a:cubicBezTo>
                  <a:cubicBezTo>
                    <a:pt x="12552" y="4786"/>
                    <a:pt x="12549" y="3937"/>
                    <a:pt x="12692" y="3295"/>
                  </a:cubicBezTo>
                  <a:cubicBezTo>
                    <a:pt x="12773" y="2929"/>
                    <a:pt x="12870" y="2590"/>
                    <a:pt x="12936" y="2197"/>
                  </a:cubicBezTo>
                  <a:cubicBezTo>
                    <a:pt x="12993" y="1851"/>
                    <a:pt x="12967" y="1371"/>
                    <a:pt x="13058" y="1098"/>
                  </a:cubicBezTo>
                  <a:cubicBezTo>
                    <a:pt x="13149" y="825"/>
                    <a:pt x="13309" y="905"/>
                    <a:pt x="13424" y="732"/>
                  </a:cubicBezTo>
                  <a:cubicBezTo>
                    <a:pt x="13555" y="535"/>
                    <a:pt x="13668" y="244"/>
                    <a:pt x="13790" y="0"/>
                  </a:cubicBezTo>
                  <a:cubicBezTo>
                    <a:pt x="14031" y="241"/>
                    <a:pt x="14350" y="453"/>
                    <a:pt x="14522" y="1098"/>
                  </a:cubicBezTo>
                  <a:cubicBezTo>
                    <a:pt x="14959" y="2738"/>
                    <a:pt x="14030" y="2651"/>
                    <a:pt x="15376" y="3661"/>
                  </a:cubicBezTo>
                  <a:cubicBezTo>
                    <a:pt x="15539" y="3783"/>
                    <a:pt x="15704" y="3883"/>
                    <a:pt x="15864" y="4027"/>
                  </a:cubicBezTo>
                  <a:cubicBezTo>
                    <a:pt x="16111" y="4249"/>
                    <a:pt x="16597" y="4759"/>
                    <a:pt x="16597" y="4759"/>
                  </a:cubicBezTo>
                  <a:cubicBezTo>
                    <a:pt x="16719" y="4637"/>
                    <a:pt x="16834" y="4393"/>
                    <a:pt x="16963" y="4393"/>
                  </a:cubicBezTo>
                  <a:cubicBezTo>
                    <a:pt x="17315" y="4393"/>
                    <a:pt x="17432" y="5014"/>
                    <a:pt x="17573" y="5858"/>
                  </a:cubicBezTo>
                  <a:cubicBezTo>
                    <a:pt x="17630" y="6203"/>
                    <a:pt x="17590" y="6732"/>
                    <a:pt x="17695" y="6956"/>
                  </a:cubicBezTo>
                  <a:cubicBezTo>
                    <a:pt x="17855" y="7299"/>
                    <a:pt x="18654" y="7859"/>
                    <a:pt x="18915" y="8054"/>
                  </a:cubicBezTo>
                  <a:cubicBezTo>
                    <a:pt x="18997" y="8786"/>
                    <a:pt x="19109" y="9494"/>
                    <a:pt x="19159" y="10251"/>
                  </a:cubicBezTo>
                  <a:cubicBezTo>
                    <a:pt x="19200" y="10861"/>
                    <a:pt x="19227" y="11481"/>
                    <a:pt x="19281" y="12081"/>
                  </a:cubicBezTo>
                  <a:cubicBezTo>
                    <a:pt x="19349" y="12826"/>
                    <a:pt x="19311" y="13850"/>
                    <a:pt x="19525" y="14278"/>
                  </a:cubicBezTo>
                  <a:lnTo>
                    <a:pt x="19892" y="15010"/>
                  </a:lnTo>
                  <a:cubicBezTo>
                    <a:pt x="19973" y="15376"/>
                    <a:pt x="20025" y="15819"/>
                    <a:pt x="20136" y="16108"/>
                  </a:cubicBezTo>
                  <a:cubicBezTo>
                    <a:pt x="20356" y="16688"/>
                    <a:pt x="20868" y="17573"/>
                    <a:pt x="20868" y="17573"/>
                  </a:cubicBezTo>
                  <a:cubicBezTo>
                    <a:pt x="21135" y="18776"/>
                    <a:pt x="21108" y="18443"/>
                    <a:pt x="21234" y="19769"/>
                  </a:cubicBezTo>
                  <a:cubicBezTo>
                    <a:pt x="21280" y="20253"/>
                    <a:pt x="21270" y="20802"/>
                    <a:pt x="21356" y="21234"/>
                  </a:cubicBezTo>
                  <a:cubicBezTo>
                    <a:pt x="21403" y="21468"/>
                    <a:pt x="21519" y="21478"/>
                    <a:pt x="21600" y="21600"/>
                  </a:cubicBezTo>
                </a:path>
              </a:pathLst>
            </a:custGeom>
            <a:noFill/>
            <a:ln cap="flat" cmpd="sng" w="25400">
              <a:solidFill>
                <a:srgbClr val="FFC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2933700" y="15239"/>
              <a:ext cx="449581" cy="316232"/>
            </a:xfrm>
            <a:custGeom>
              <a:rect b="b" l="l" r="r" t="t"/>
              <a:pathLst>
                <a:path extrusionOk="0" h="21455" w="21441">
                  <a:moveTo>
                    <a:pt x="0" y="21455"/>
                  </a:moveTo>
                  <a:cubicBezTo>
                    <a:pt x="35" y="21283"/>
                    <a:pt x="601" y="18363"/>
                    <a:pt x="727" y="18095"/>
                  </a:cubicBezTo>
                  <a:cubicBezTo>
                    <a:pt x="969" y="17578"/>
                    <a:pt x="1315" y="17133"/>
                    <a:pt x="1454" y="16544"/>
                  </a:cubicBezTo>
                  <a:cubicBezTo>
                    <a:pt x="2038" y="14048"/>
                    <a:pt x="1101" y="17929"/>
                    <a:pt x="1999" y="14734"/>
                  </a:cubicBezTo>
                  <a:cubicBezTo>
                    <a:pt x="2141" y="14228"/>
                    <a:pt x="2241" y="13700"/>
                    <a:pt x="2362" y="13183"/>
                  </a:cubicBezTo>
                  <a:lnTo>
                    <a:pt x="3634" y="7755"/>
                  </a:lnTo>
                  <a:cubicBezTo>
                    <a:pt x="3695" y="7496"/>
                    <a:pt x="3709" y="7206"/>
                    <a:pt x="3816" y="6979"/>
                  </a:cubicBezTo>
                  <a:cubicBezTo>
                    <a:pt x="4058" y="6462"/>
                    <a:pt x="4404" y="6018"/>
                    <a:pt x="4543" y="5428"/>
                  </a:cubicBezTo>
                  <a:cubicBezTo>
                    <a:pt x="4664" y="4911"/>
                    <a:pt x="4693" y="4331"/>
                    <a:pt x="4906" y="3877"/>
                  </a:cubicBezTo>
                  <a:cubicBezTo>
                    <a:pt x="5027" y="3619"/>
                    <a:pt x="5181" y="3386"/>
                    <a:pt x="5269" y="3102"/>
                  </a:cubicBezTo>
                  <a:cubicBezTo>
                    <a:pt x="5425" y="2604"/>
                    <a:pt x="5512" y="2068"/>
                    <a:pt x="5633" y="1551"/>
                  </a:cubicBezTo>
                  <a:lnTo>
                    <a:pt x="5996" y="0"/>
                  </a:lnTo>
                  <a:cubicBezTo>
                    <a:pt x="6638" y="1369"/>
                    <a:pt x="6249" y="298"/>
                    <a:pt x="6541" y="2585"/>
                  </a:cubicBezTo>
                  <a:cubicBezTo>
                    <a:pt x="6586" y="2935"/>
                    <a:pt x="6674" y="3271"/>
                    <a:pt x="6723" y="3619"/>
                  </a:cubicBezTo>
                  <a:cubicBezTo>
                    <a:pt x="6795" y="4133"/>
                    <a:pt x="6837" y="4655"/>
                    <a:pt x="6905" y="5170"/>
                  </a:cubicBezTo>
                  <a:cubicBezTo>
                    <a:pt x="7558" y="10128"/>
                    <a:pt x="7037" y="5779"/>
                    <a:pt x="7450" y="9306"/>
                  </a:cubicBezTo>
                  <a:cubicBezTo>
                    <a:pt x="7510" y="10685"/>
                    <a:pt x="7535" y="12067"/>
                    <a:pt x="7631" y="13442"/>
                  </a:cubicBezTo>
                  <a:cubicBezTo>
                    <a:pt x="7656" y="13795"/>
                    <a:pt x="7576" y="14364"/>
                    <a:pt x="7813" y="14476"/>
                  </a:cubicBezTo>
                  <a:cubicBezTo>
                    <a:pt x="8020" y="14574"/>
                    <a:pt x="7991" y="13865"/>
                    <a:pt x="8177" y="13700"/>
                  </a:cubicBezTo>
                  <a:cubicBezTo>
                    <a:pt x="8501" y="13412"/>
                    <a:pt x="9267" y="13183"/>
                    <a:pt x="9267" y="13183"/>
                  </a:cubicBezTo>
                  <a:cubicBezTo>
                    <a:pt x="9509" y="13700"/>
                    <a:pt x="9855" y="14145"/>
                    <a:pt x="9994" y="14734"/>
                  </a:cubicBezTo>
                  <a:cubicBezTo>
                    <a:pt x="10054" y="14993"/>
                    <a:pt x="10090" y="15266"/>
                    <a:pt x="10175" y="15510"/>
                  </a:cubicBezTo>
                  <a:cubicBezTo>
                    <a:pt x="10273" y="15788"/>
                    <a:pt x="10450" y="16002"/>
                    <a:pt x="10539" y="16285"/>
                  </a:cubicBezTo>
                  <a:cubicBezTo>
                    <a:pt x="10694" y="16783"/>
                    <a:pt x="10690" y="17383"/>
                    <a:pt x="10902" y="17836"/>
                  </a:cubicBezTo>
                  <a:cubicBezTo>
                    <a:pt x="11023" y="18095"/>
                    <a:pt x="11177" y="18328"/>
                    <a:pt x="11265" y="18612"/>
                  </a:cubicBezTo>
                  <a:cubicBezTo>
                    <a:pt x="11518" y="19421"/>
                    <a:pt x="11660" y="20337"/>
                    <a:pt x="11811" y="21197"/>
                  </a:cubicBezTo>
                  <a:cubicBezTo>
                    <a:pt x="12220" y="19451"/>
                    <a:pt x="11748" y="21600"/>
                    <a:pt x="12174" y="18870"/>
                  </a:cubicBezTo>
                  <a:cubicBezTo>
                    <a:pt x="12215" y="18604"/>
                    <a:pt x="12303" y="18357"/>
                    <a:pt x="12356" y="18095"/>
                  </a:cubicBezTo>
                  <a:cubicBezTo>
                    <a:pt x="12424" y="17753"/>
                    <a:pt x="12466" y="17401"/>
                    <a:pt x="12537" y="17061"/>
                  </a:cubicBezTo>
                  <a:cubicBezTo>
                    <a:pt x="12647" y="16539"/>
                    <a:pt x="12901" y="15510"/>
                    <a:pt x="12901" y="15510"/>
                  </a:cubicBezTo>
                  <a:cubicBezTo>
                    <a:pt x="13022" y="15768"/>
                    <a:pt x="13166" y="16007"/>
                    <a:pt x="13264" y="16285"/>
                  </a:cubicBezTo>
                  <a:cubicBezTo>
                    <a:pt x="13350" y="16529"/>
                    <a:pt x="13353" y="16823"/>
                    <a:pt x="13446" y="17061"/>
                  </a:cubicBezTo>
                  <a:cubicBezTo>
                    <a:pt x="13658" y="17604"/>
                    <a:pt x="14035" y="18022"/>
                    <a:pt x="14173" y="18612"/>
                  </a:cubicBezTo>
                  <a:cubicBezTo>
                    <a:pt x="14423" y="19682"/>
                    <a:pt x="14248" y="19161"/>
                    <a:pt x="14718" y="20163"/>
                  </a:cubicBezTo>
                  <a:cubicBezTo>
                    <a:pt x="15073" y="19405"/>
                    <a:pt x="15112" y="19468"/>
                    <a:pt x="15263" y="18612"/>
                  </a:cubicBezTo>
                  <a:cubicBezTo>
                    <a:pt x="15358" y="18071"/>
                    <a:pt x="15365" y="16938"/>
                    <a:pt x="15808" y="16544"/>
                  </a:cubicBezTo>
                  <a:cubicBezTo>
                    <a:pt x="16242" y="16158"/>
                    <a:pt x="17288" y="15916"/>
                    <a:pt x="17807" y="15768"/>
                  </a:cubicBezTo>
                  <a:cubicBezTo>
                    <a:pt x="19038" y="13140"/>
                    <a:pt x="17556" y="16593"/>
                    <a:pt x="18352" y="9047"/>
                  </a:cubicBezTo>
                  <a:cubicBezTo>
                    <a:pt x="18384" y="8740"/>
                    <a:pt x="18551" y="9618"/>
                    <a:pt x="18715" y="9823"/>
                  </a:cubicBezTo>
                  <a:cubicBezTo>
                    <a:pt x="19044" y="10232"/>
                    <a:pt x="19805" y="10857"/>
                    <a:pt x="19805" y="10857"/>
                  </a:cubicBezTo>
                  <a:lnTo>
                    <a:pt x="20169" y="9306"/>
                  </a:lnTo>
                  <a:cubicBezTo>
                    <a:pt x="20229" y="9047"/>
                    <a:pt x="20244" y="8757"/>
                    <a:pt x="20350" y="8530"/>
                  </a:cubicBezTo>
                  <a:cubicBezTo>
                    <a:pt x="21392" y="6308"/>
                    <a:pt x="20143" y="9120"/>
                    <a:pt x="20896" y="6979"/>
                  </a:cubicBezTo>
                  <a:cubicBezTo>
                    <a:pt x="21600" y="4975"/>
                    <a:pt x="20984" y="7378"/>
                    <a:pt x="21441" y="5428"/>
                  </a:cubicBezTo>
                </a:path>
              </a:pathLst>
            </a:custGeom>
            <a:noFill/>
            <a:ln cap="flat" cmpd="sng" w="25400">
              <a:solidFill>
                <a:srgbClr val="FFC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3406140" y="72389"/>
              <a:ext cx="285751" cy="350521"/>
            </a:xfrm>
            <a:custGeom>
              <a:rect b="b" l="l" r="r" t="t"/>
              <a:pathLst>
                <a:path extrusionOk="0" h="20943" w="21600">
                  <a:moveTo>
                    <a:pt x="0" y="0"/>
                  </a:moveTo>
                  <a:cubicBezTo>
                    <a:pt x="96" y="531"/>
                    <a:pt x="93" y="1080"/>
                    <a:pt x="288" y="1594"/>
                  </a:cubicBezTo>
                  <a:cubicBezTo>
                    <a:pt x="387" y="1856"/>
                    <a:pt x="723" y="2026"/>
                    <a:pt x="864" y="2276"/>
                  </a:cubicBezTo>
                  <a:cubicBezTo>
                    <a:pt x="1111" y="2715"/>
                    <a:pt x="1103" y="3243"/>
                    <a:pt x="1440" y="3642"/>
                  </a:cubicBezTo>
                  <a:cubicBezTo>
                    <a:pt x="1632" y="3870"/>
                    <a:pt x="1861" y="4081"/>
                    <a:pt x="2016" y="4325"/>
                  </a:cubicBezTo>
                  <a:cubicBezTo>
                    <a:pt x="2345" y="4846"/>
                    <a:pt x="2428" y="5627"/>
                    <a:pt x="2592" y="6146"/>
                  </a:cubicBezTo>
                  <a:cubicBezTo>
                    <a:pt x="2666" y="6379"/>
                    <a:pt x="2784" y="6602"/>
                    <a:pt x="2880" y="6829"/>
                  </a:cubicBezTo>
                  <a:cubicBezTo>
                    <a:pt x="3552" y="6753"/>
                    <a:pt x="4276" y="6820"/>
                    <a:pt x="4896" y="6602"/>
                  </a:cubicBezTo>
                  <a:cubicBezTo>
                    <a:pt x="5212" y="6491"/>
                    <a:pt x="5202" y="6090"/>
                    <a:pt x="5472" y="5919"/>
                  </a:cubicBezTo>
                  <a:cubicBezTo>
                    <a:pt x="5709" y="5769"/>
                    <a:pt x="6048" y="5767"/>
                    <a:pt x="6336" y="5691"/>
                  </a:cubicBezTo>
                  <a:cubicBezTo>
                    <a:pt x="6432" y="5919"/>
                    <a:pt x="6377" y="6235"/>
                    <a:pt x="6624" y="6374"/>
                  </a:cubicBezTo>
                  <a:cubicBezTo>
                    <a:pt x="7002" y="6587"/>
                    <a:pt x="8888" y="6935"/>
                    <a:pt x="9504" y="7057"/>
                  </a:cubicBezTo>
                  <a:cubicBezTo>
                    <a:pt x="11155" y="9014"/>
                    <a:pt x="9176" y="6538"/>
                    <a:pt x="10368" y="8423"/>
                  </a:cubicBezTo>
                  <a:cubicBezTo>
                    <a:pt x="10523" y="8668"/>
                    <a:pt x="10752" y="8878"/>
                    <a:pt x="10944" y="9106"/>
                  </a:cubicBezTo>
                  <a:cubicBezTo>
                    <a:pt x="11040" y="9409"/>
                    <a:pt x="11161" y="9709"/>
                    <a:pt x="11232" y="10016"/>
                  </a:cubicBezTo>
                  <a:cubicBezTo>
                    <a:pt x="11457" y="10994"/>
                    <a:pt x="11482" y="11804"/>
                    <a:pt x="11808" y="12748"/>
                  </a:cubicBezTo>
                  <a:lnTo>
                    <a:pt x="12960" y="15480"/>
                  </a:lnTo>
                  <a:cubicBezTo>
                    <a:pt x="13056" y="16011"/>
                    <a:pt x="13136" y="16544"/>
                    <a:pt x="13248" y="17073"/>
                  </a:cubicBezTo>
                  <a:cubicBezTo>
                    <a:pt x="13329" y="17455"/>
                    <a:pt x="13455" y="17830"/>
                    <a:pt x="13536" y="18212"/>
                  </a:cubicBezTo>
                  <a:cubicBezTo>
                    <a:pt x="14250" y="21600"/>
                    <a:pt x="13433" y="18261"/>
                    <a:pt x="14112" y="20943"/>
                  </a:cubicBezTo>
                  <a:cubicBezTo>
                    <a:pt x="15374" y="19447"/>
                    <a:pt x="14124" y="21059"/>
                    <a:pt x="14976" y="19577"/>
                  </a:cubicBezTo>
                  <a:cubicBezTo>
                    <a:pt x="15331" y="18960"/>
                    <a:pt x="15920" y="18415"/>
                    <a:pt x="16128" y="17756"/>
                  </a:cubicBezTo>
                  <a:cubicBezTo>
                    <a:pt x="16224" y="17453"/>
                    <a:pt x="16277" y="17139"/>
                    <a:pt x="16416" y="16846"/>
                  </a:cubicBezTo>
                  <a:cubicBezTo>
                    <a:pt x="16567" y="16528"/>
                    <a:pt x="16841" y="16253"/>
                    <a:pt x="16992" y="15935"/>
                  </a:cubicBezTo>
                  <a:cubicBezTo>
                    <a:pt x="17131" y="15642"/>
                    <a:pt x="17171" y="15325"/>
                    <a:pt x="17280" y="15025"/>
                  </a:cubicBezTo>
                  <a:cubicBezTo>
                    <a:pt x="17363" y="14794"/>
                    <a:pt x="17485" y="14572"/>
                    <a:pt x="17568" y="14342"/>
                  </a:cubicBezTo>
                  <a:cubicBezTo>
                    <a:pt x="17677" y="14041"/>
                    <a:pt x="17742" y="13731"/>
                    <a:pt x="17856" y="13431"/>
                  </a:cubicBezTo>
                  <a:cubicBezTo>
                    <a:pt x="18030" y="12971"/>
                    <a:pt x="18240" y="12520"/>
                    <a:pt x="18432" y="12065"/>
                  </a:cubicBezTo>
                  <a:cubicBezTo>
                    <a:pt x="18528" y="11838"/>
                    <a:pt x="18646" y="11615"/>
                    <a:pt x="18720" y="11382"/>
                  </a:cubicBezTo>
                  <a:lnTo>
                    <a:pt x="19008" y="10472"/>
                  </a:lnTo>
                  <a:cubicBezTo>
                    <a:pt x="19104" y="8271"/>
                    <a:pt x="18545" y="5990"/>
                    <a:pt x="19296" y="3870"/>
                  </a:cubicBezTo>
                  <a:cubicBezTo>
                    <a:pt x="19438" y="3468"/>
                    <a:pt x="21245" y="4955"/>
                    <a:pt x="21600" y="5236"/>
                  </a:cubicBezTo>
                </a:path>
              </a:pathLst>
            </a:custGeom>
            <a:noFill/>
            <a:ln cap="flat" cmpd="sng" w="25400">
              <a:solidFill>
                <a:srgbClr val="FFC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0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Forecasting with Holt-Winter’s method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9" name="Google Shape;469;p30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30"/>
          <p:cNvSpPr/>
          <p:nvPr/>
        </p:nvSpPr>
        <p:spPr>
          <a:xfrm>
            <a:off x="847340" y="1997048"/>
            <a:ext cx="4409775" cy="1605027"/>
          </a:xfrm>
          <a:custGeom>
            <a:rect b="b" l="l" r="r" t="t"/>
            <a:pathLst>
              <a:path extrusionOk="0" h="21600" w="21600">
                <a:moveTo>
                  <a:pt x="0" y="1503"/>
                </a:moveTo>
                <a:lnTo>
                  <a:pt x="478" y="0"/>
                </a:lnTo>
                <a:lnTo>
                  <a:pt x="1709" y="14650"/>
                </a:lnTo>
                <a:lnTo>
                  <a:pt x="2324" y="15965"/>
                </a:lnTo>
                <a:lnTo>
                  <a:pt x="3144" y="14838"/>
                </a:lnTo>
                <a:lnTo>
                  <a:pt x="4238" y="1503"/>
                </a:lnTo>
                <a:lnTo>
                  <a:pt x="4853" y="1690"/>
                </a:lnTo>
                <a:lnTo>
                  <a:pt x="6015" y="16904"/>
                </a:lnTo>
                <a:lnTo>
                  <a:pt x="6357" y="12397"/>
                </a:lnTo>
                <a:lnTo>
                  <a:pt x="7246" y="15777"/>
                </a:lnTo>
                <a:lnTo>
                  <a:pt x="8271" y="4508"/>
                </a:lnTo>
                <a:lnTo>
                  <a:pt x="8749" y="5823"/>
                </a:lnTo>
                <a:lnTo>
                  <a:pt x="9296" y="1315"/>
                </a:lnTo>
                <a:lnTo>
                  <a:pt x="10458" y="14838"/>
                </a:lnTo>
                <a:lnTo>
                  <a:pt x="11142" y="20285"/>
                </a:lnTo>
                <a:lnTo>
                  <a:pt x="11552" y="21600"/>
                </a:lnTo>
                <a:lnTo>
                  <a:pt x="11962" y="15777"/>
                </a:lnTo>
                <a:lnTo>
                  <a:pt x="12577" y="3005"/>
                </a:lnTo>
                <a:lnTo>
                  <a:pt x="12919" y="188"/>
                </a:lnTo>
                <a:lnTo>
                  <a:pt x="14149" y="3381"/>
                </a:lnTo>
                <a:lnTo>
                  <a:pt x="14423" y="10894"/>
                </a:lnTo>
                <a:lnTo>
                  <a:pt x="14901" y="12397"/>
                </a:lnTo>
                <a:lnTo>
                  <a:pt x="15106" y="20661"/>
                </a:lnTo>
                <a:lnTo>
                  <a:pt x="15790" y="15214"/>
                </a:lnTo>
                <a:lnTo>
                  <a:pt x="16473" y="12584"/>
                </a:lnTo>
                <a:lnTo>
                  <a:pt x="17020" y="3381"/>
                </a:lnTo>
                <a:lnTo>
                  <a:pt x="17567" y="376"/>
                </a:lnTo>
                <a:lnTo>
                  <a:pt x="19139" y="14650"/>
                </a:lnTo>
                <a:lnTo>
                  <a:pt x="19549" y="12584"/>
                </a:lnTo>
                <a:lnTo>
                  <a:pt x="19823" y="17468"/>
                </a:lnTo>
                <a:lnTo>
                  <a:pt x="21122" y="10894"/>
                </a:lnTo>
                <a:lnTo>
                  <a:pt x="21600" y="1503"/>
                </a:lnTo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0"/>
          <p:cNvSpPr txBox="1"/>
          <p:nvPr/>
        </p:nvSpPr>
        <p:spPr>
          <a:xfrm>
            <a:off x="7310923" y="1730922"/>
            <a:ext cx="1438459" cy="424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2" name="Google Shape;472;p30"/>
          <p:cNvCxnSpPr/>
          <p:nvPr/>
        </p:nvCxnSpPr>
        <p:spPr>
          <a:xfrm>
            <a:off x="7026408" y="1954230"/>
            <a:ext cx="265145" cy="1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3" name="Google Shape;473;p30"/>
          <p:cNvCxnSpPr/>
          <p:nvPr/>
        </p:nvCxnSpPr>
        <p:spPr>
          <a:xfrm>
            <a:off x="677826" y="3612246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4" name="Google Shape;474;p30"/>
          <p:cNvCxnSpPr/>
          <p:nvPr/>
        </p:nvCxnSpPr>
        <p:spPr>
          <a:xfrm>
            <a:off x="677826" y="1782788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5" name="Google Shape;475;p30"/>
          <p:cNvCxnSpPr/>
          <p:nvPr/>
        </p:nvCxnSpPr>
        <p:spPr>
          <a:xfrm>
            <a:off x="677826" y="2148680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6" name="Google Shape;476;p30"/>
          <p:cNvCxnSpPr/>
          <p:nvPr/>
        </p:nvCxnSpPr>
        <p:spPr>
          <a:xfrm>
            <a:off x="677826" y="2514572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7" name="Google Shape;477;p30"/>
          <p:cNvCxnSpPr/>
          <p:nvPr/>
        </p:nvCxnSpPr>
        <p:spPr>
          <a:xfrm>
            <a:off x="677826" y="2880463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8" name="Google Shape;478;p30"/>
          <p:cNvCxnSpPr/>
          <p:nvPr/>
        </p:nvCxnSpPr>
        <p:spPr>
          <a:xfrm>
            <a:off x="677826" y="3246355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7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Forecasting with Holt-Winter’s method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4" name="Google Shape;484;p57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p57"/>
          <p:cNvSpPr/>
          <p:nvPr/>
        </p:nvSpPr>
        <p:spPr>
          <a:xfrm>
            <a:off x="847340" y="1997048"/>
            <a:ext cx="4409775" cy="1605027"/>
          </a:xfrm>
          <a:custGeom>
            <a:rect b="b" l="l" r="r" t="t"/>
            <a:pathLst>
              <a:path extrusionOk="0" h="21600" w="21600">
                <a:moveTo>
                  <a:pt x="0" y="1503"/>
                </a:moveTo>
                <a:lnTo>
                  <a:pt x="478" y="0"/>
                </a:lnTo>
                <a:lnTo>
                  <a:pt x="1709" y="14650"/>
                </a:lnTo>
                <a:lnTo>
                  <a:pt x="2324" y="15965"/>
                </a:lnTo>
                <a:lnTo>
                  <a:pt x="3144" y="14838"/>
                </a:lnTo>
                <a:lnTo>
                  <a:pt x="4238" y="1503"/>
                </a:lnTo>
                <a:lnTo>
                  <a:pt x="4853" y="1690"/>
                </a:lnTo>
                <a:lnTo>
                  <a:pt x="6015" y="16904"/>
                </a:lnTo>
                <a:lnTo>
                  <a:pt x="6357" y="12397"/>
                </a:lnTo>
                <a:lnTo>
                  <a:pt x="7246" y="15777"/>
                </a:lnTo>
                <a:lnTo>
                  <a:pt x="8271" y="4508"/>
                </a:lnTo>
                <a:lnTo>
                  <a:pt x="8749" y="5823"/>
                </a:lnTo>
                <a:lnTo>
                  <a:pt x="9296" y="1315"/>
                </a:lnTo>
                <a:lnTo>
                  <a:pt x="10458" y="14838"/>
                </a:lnTo>
                <a:lnTo>
                  <a:pt x="11142" y="20285"/>
                </a:lnTo>
                <a:lnTo>
                  <a:pt x="11552" y="21600"/>
                </a:lnTo>
                <a:lnTo>
                  <a:pt x="11962" y="15777"/>
                </a:lnTo>
                <a:lnTo>
                  <a:pt x="12577" y="3005"/>
                </a:lnTo>
                <a:lnTo>
                  <a:pt x="12919" y="188"/>
                </a:lnTo>
                <a:lnTo>
                  <a:pt x="14149" y="3381"/>
                </a:lnTo>
                <a:lnTo>
                  <a:pt x="14423" y="10894"/>
                </a:lnTo>
                <a:lnTo>
                  <a:pt x="14901" y="12397"/>
                </a:lnTo>
                <a:lnTo>
                  <a:pt x="15106" y="20661"/>
                </a:lnTo>
                <a:lnTo>
                  <a:pt x="15790" y="15214"/>
                </a:lnTo>
                <a:lnTo>
                  <a:pt x="16473" y="12584"/>
                </a:lnTo>
                <a:lnTo>
                  <a:pt x="17020" y="3381"/>
                </a:lnTo>
                <a:lnTo>
                  <a:pt x="17567" y="376"/>
                </a:lnTo>
                <a:lnTo>
                  <a:pt x="19139" y="14650"/>
                </a:lnTo>
                <a:lnTo>
                  <a:pt x="19549" y="12584"/>
                </a:lnTo>
                <a:lnTo>
                  <a:pt x="19823" y="17468"/>
                </a:lnTo>
                <a:lnTo>
                  <a:pt x="21122" y="10894"/>
                </a:lnTo>
                <a:lnTo>
                  <a:pt x="21600" y="1503"/>
                </a:lnTo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57"/>
          <p:cNvSpPr/>
          <p:nvPr/>
        </p:nvSpPr>
        <p:spPr>
          <a:xfrm>
            <a:off x="1740459" y="1983090"/>
            <a:ext cx="3516656" cy="1256109"/>
          </a:xfrm>
          <a:custGeom>
            <a:rect b="b" l="l" r="r" t="t"/>
            <a:pathLst>
              <a:path extrusionOk="0" h="21600" w="21600">
                <a:moveTo>
                  <a:pt x="0" y="1680"/>
                </a:moveTo>
                <a:lnTo>
                  <a:pt x="686" y="480"/>
                </a:lnTo>
                <a:lnTo>
                  <a:pt x="1886" y="18480"/>
                </a:lnTo>
                <a:lnTo>
                  <a:pt x="3000" y="21600"/>
                </a:lnTo>
                <a:lnTo>
                  <a:pt x="3943" y="19920"/>
                </a:lnTo>
                <a:lnTo>
                  <a:pt x="4800" y="5040"/>
                </a:lnTo>
                <a:lnTo>
                  <a:pt x="5143" y="1680"/>
                </a:lnTo>
                <a:lnTo>
                  <a:pt x="6086" y="0"/>
                </a:lnTo>
                <a:lnTo>
                  <a:pt x="7371" y="18720"/>
                </a:lnTo>
                <a:lnTo>
                  <a:pt x="8571" y="21120"/>
                </a:lnTo>
                <a:lnTo>
                  <a:pt x="9514" y="19680"/>
                </a:lnTo>
                <a:lnTo>
                  <a:pt x="10886" y="2400"/>
                </a:lnTo>
                <a:lnTo>
                  <a:pt x="11571" y="960"/>
                </a:lnTo>
                <a:lnTo>
                  <a:pt x="13029" y="19440"/>
                </a:lnTo>
                <a:lnTo>
                  <a:pt x="13971" y="21360"/>
                </a:lnTo>
                <a:lnTo>
                  <a:pt x="15000" y="19920"/>
                </a:lnTo>
                <a:lnTo>
                  <a:pt x="15857" y="4800"/>
                </a:lnTo>
                <a:lnTo>
                  <a:pt x="16114" y="2400"/>
                </a:lnTo>
                <a:lnTo>
                  <a:pt x="17400" y="1680"/>
                </a:lnTo>
                <a:lnTo>
                  <a:pt x="17829" y="8880"/>
                </a:lnTo>
                <a:lnTo>
                  <a:pt x="18514" y="19680"/>
                </a:lnTo>
                <a:lnTo>
                  <a:pt x="19457" y="21360"/>
                </a:lnTo>
                <a:lnTo>
                  <a:pt x="20486" y="19920"/>
                </a:lnTo>
                <a:lnTo>
                  <a:pt x="20914" y="14640"/>
                </a:lnTo>
                <a:lnTo>
                  <a:pt x="21600" y="2640"/>
                </a:ln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57"/>
          <p:cNvSpPr txBox="1"/>
          <p:nvPr/>
        </p:nvSpPr>
        <p:spPr>
          <a:xfrm>
            <a:off x="7310923" y="1730922"/>
            <a:ext cx="1438459" cy="7570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Fitted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8" name="Google Shape;488;p57"/>
          <p:cNvCxnSpPr/>
          <p:nvPr/>
        </p:nvCxnSpPr>
        <p:spPr>
          <a:xfrm>
            <a:off x="7026408" y="1954230"/>
            <a:ext cx="265145" cy="1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9" name="Google Shape;489;p57"/>
          <p:cNvCxnSpPr/>
          <p:nvPr/>
        </p:nvCxnSpPr>
        <p:spPr>
          <a:xfrm>
            <a:off x="7026408" y="2288422"/>
            <a:ext cx="265145" cy="1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0" name="Google Shape;490;p57"/>
          <p:cNvCxnSpPr/>
          <p:nvPr/>
        </p:nvCxnSpPr>
        <p:spPr>
          <a:xfrm>
            <a:off x="677826" y="3612246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1" name="Google Shape;491;p57"/>
          <p:cNvCxnSpPr/>
          <p:nvPr/>
        </p:nvCxnSpPr>
        <p:spPr>
          <a:xfrm>
            <a:off x="677826" y="1782788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2" name="Google Shape;492;p57"/>
          <p:cNvCxnSpPr/>
          <p:nvPr/>
        </p:nvCxnSpPr>
        <p:spPr>
          <a:xfrm>
            <a:off x="677826" y="2148680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3" name="Google Shape;493;p57"/>
          <p:cNvCxnSpPr/>
          <p:nvPr/>
        </p:nvCxnSpPr>
        <p:spPr>
          <a:xfrm>
            <a:off x="677826" y="2514572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4" name="Google Shape;494;p57"/>
          <p:cNvCxnSpPr/>
          <p:nvPr/>
        </p:nvCxnSpPr>
        <p:spPr>
          <a:xfrm>
            <a:off x="677826" y="2880463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5" name="Google Shape;495;p57"/>
          <p:cNvCxnSpPr/>
          <p:nvPr/>
        </p:nvCxnSpPr>
        <p:spPr>
          <a:xfrm>
            <a:off x="677826" y="3246355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8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Forecasting with Holt-Winter’s method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1" name="Google Shape;501;p58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p58"/>
          <p:cNvSpPr/>
          <p:nvPr/>
        </p:nvSpPr>
        <p:spPr>
          <a:xfrm>
            <a:off x="847340" y="1997048"/>
            <a:ext cx="4409775" cy="1605027"/>
          </a:xfrm>
          <a:custGeom>
            <a:rect b="b" l="l" r="r" t="t"/>
            <a:pathLst>
              <a:path extrusionOk="0" h="21600" w="21600">
                <a:moveTo>
                  <a:pt x="0" y="1503"/>
                </a:moveTo>
                <a:lnTo>
                  <a:pt x="478" y="0"/>
                </a:lnTo>
                <a:lnTo>
                  <a:pt x="1709" y="14650"/>
                </a:lnTo>
                <a:lnTo>
                  <a:pt x="2324" y="15965"/>
                </a:lnTo>
                <a:lnTo>
                  <a:pt x="3144" y="14838"/>
                </a:lnTo>
                <a:lnTo>
                  <a:pt x="4238" y="1503"/>
                </a:lnTo>
                <a:lnTo>
                  <a:pt x="4853" y="1690"/>
                </a:lnTo>
                <a:lnTo>
                  <a:pt x="6015" y="16904"/>
                </a:lnTo>
                <a:lnTo>
                  <a:pt x="6357" y="12397"/>
                </a:lnTo>
                <a:lnTo>
                  <a:pt x="7246" y="15777"/>
                </a:lnTo>
                <a:lnTo>
                  <a:pt x="8271" y="4508"/>
                </a:lnTo>
                <a:lnTo>
                  <a:pt x="8749" y="5823"/>
                </a:lnTo>
                <a:lnTo>
                  <a:pt x="9296" y="1315"/>
                </a:lnTo>
                <a:lnTo>
                  <a:pt x="10458" y="14838"/>
                </a:lnTo>
                <a:lnTo>
                  <a:pt x="11142" y="20285"/>
                </a:lnTo>
                <a:lnTo>
                  <a:pt x="11552" y="21600"/>
                </a:lnTo>
                <a:lnTo>
                  <a:pt x="11962" y="15777"/>
                </a:lnTo>
                <a:lnTo>
                  <a:pt x="12577" y="3005"/>
                </a:lnTo>
                <a:lnTo>
                  <a:pt x="12919" y="188"/>
                </a:lnTo>
                <a:lnTo>
                  <a:pt x="14149" y="3381"/>
                </a:lnTo>
                <a:lnTo>
                  <a:pt x="14423" y="10894"/>
                </a:lnTo>
                <a:lnTo>
                  <a:pt x="14901" y="12397"/>
                </a:lnTo>
                <a:lnTo>
                  <a:pt x="15106" y="20661"/>
                </a:lnTo>
                <a:lnTo>
                  <a:pt x="15790" y="15214"/>
                </a:lnTo>
                <a:lnTo>
                  <a:pt x="16473" y="12584"/>
                </a:lnTo>
                <a:lnTo>
                  <a:pt x="17020" y="3381"/>
                </a:lnTo>
                <a:lnTo>
                  <a:pt x="17567" y="376"/>
                </a:lnTo>
                <a:lnTo>
                  <a:pt x="19139" y="14650"/>
                </a:lnTo>
                <a:lnTo>
                  <a:pt x="19549" y="12584"/>
                </a:lnTo>
                <a:lnTo>
                  <a:pt x="19823" y="17468"/>
                </a:lnTo>
                <a:lnTo>
                  <a:pt x="21122" y="10894"/>
                </a:lnTo>
                <a:lnTo>
                  <a:pt x="21600" y="1503"/>
                </a:lnTo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58"/>
          <p:cNvSpPr/>
          <p:nvPr/>
        </p:nvSpPr>
        <p:spPr>
          <a:xfrm>
            <a:off x="1740459" y="1983090"/>
            <a:ext cx="3516656" cy="1256109"/>
          </a:xfrm>
          <a:custGeom>
            <a:rect b="b" l="l" r="r" t="t"/>
            <a:pathLst>
              <a:path extrusionOk="0" h="21600" w="21600">
                <a:moveTo>
                  <a:pt x="0" y="1680"/>
                </a:moveTo>
                <a:lnTo>
                  <a:pt x="686" y="480"/>
                </a:lnTo>
                <a:lnTo>
                  <a:pt x="1886" y="18480"/>
                </a:lnTo>
                <a:lnTo>
                  <a:pt x="3000" y="21600"/>
                </a:lnTo>
                <a:lnTo>
                  <a:pt x="3943" y="19920"/>
                </a:lnTo>
                <a:lnTo>
                  <a:pt x="4800" y="5040"/>
                </a:lnTo>
                <a:lnTo>
                  <a:pt x="5143" y="1680"/>
                </a:lnTo>
                <a:lnTo>
                  <a:pt x="6086" y="0"/>
                </a:lnTo>
                <a:lnTo>
                  <a:pt x="7371" y="18720"/>
                </a:lnTo>
                <a:lnTo>
                  <a:pt x="8571" y="21120"/>
                </a:lnTo>
                <a:lnTo>
                  <a:pt x="9514" y="19680"/>
                </a:lnTo>
                <a:lnTo>
                  <a:pt x="10886" y="2400"/>
                </a:lnTo>
                <a:lnTo>
                  <a:pt x="11571" y="960"/>
                </a:lnTo>
                <a:lnTo>
                  <a:pt x="13029" y="19440"/>
                </a:lnTo>
                <a:lnTo>
                  <a:pt x="13971" y="21360"/>
                </a:lnTo>
                <a:lnTo>
                  <a:pt x="15000" y="19920"/>
                </a:lnTo>
                <a:lnTo>
                  <a:pt x="15857" y="4800"/>
                </a:lnTo>
                <a:lnTo>
                  <a:pt x="16114" y="2400"/>
                </a:lnTo>
                <a:lnTo>
                  <a:pt x="17400" y="1680"/>
                </a:lnTo>
                <a:lnTo>
                  <a:pt x="17829" y="8880"/>
                </a:lnTo>
                <a:lnTo>
                  <a:pt x="18514" y="19680"/>
                </a:lnTo>
                <a:lnTo>
                  <a:pt x="19457" y="21360"/>
                </a:lnTo>
                <a:lnTo>
                  <a:pt x="20486" y="19920"/>
                </a:lnTo>
                <a:lnTo>
                  <a:pt x="20914" y="14640"/>
                </a:lnTo>
                <a:lnTo>
                  <a:pt x="21600" y="2640"/>
                </a:ln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58"/>
          <p:cNvSpPr/>
          <p:nvPr/>
        </p:nvSpPr>
        <p:spPr>
          <a:xfrm>
            <a:off x="5285023" y="2038917"/>
            <a:ext cx="809390" cy="1214238"/>
          </a:xfrm>
          <a:custGeom>
            <a:rect b="b" l="l" r="r" t="t"/>
            <a:pathLst>
              <a:path extrusionOk="0" h="21600" w="21600">
                <a:moveTo>
                  <a:pt x="0" y="1241"/>
                </a:moveTo>
                <a:lnTo>
                  <a:pt x="2607" y="0"/>
                </a:lnTo>
                <a:lnTo>
                  <a:pt x="7448" y="18621"/>
                </a:lnTo>
                <a:lnTo>
                  <a:pt x="11917" y="21600"/>
                </a:lnTo>
                <a:lnTo>
                  <a:pt x="16014" y="19366"/>
                </a:lnTo>
                <a:lnTo>
                  <a:pt x="20110" y="6207"/>
                </a:lnTo>
                <a:lnTo>
                  <a:pt x="21600" y="1490"/>
                </a:lnTo>
              </a:path>
            </a:pathLst>
          </a:cu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58"/>
          <p:cNvSpPr/>
          <p:nvPr/>
        </p:nvSpPr>
        <p:spPr>
          <a:xfrm>
            <a:off x="5257113" y="1801653"/>
            <a:ext cx="837300" cy="1144455"/>
          </a:xfrm>
          <a:custGeom>
            <a:rect b="b" l="l" r="r" t="t"/>
            <a:pathLst>
              <a:path extrusionOk="0" h="21600" w="21600">
                <a:moveTo>
                  <a:pt x="0" y="3161"/>
                </a:moveTo>
                <a:cubicBezTo>
                  <a:pt x="2880" y="2722"/>
                  <a:pt x="3060" y="1580"/>
                  <a:pt x="6120" y="0"/>
                </a:cubicBezTo>
                <a:cubicBezTo>
                  <a:pt x="7865" y="2634"/>
                  <a:pt x="9745" y="15805"/>
                  <a:pt x="10471" y="18966"/>
                </a:cubicBezTo>
                <a:lnTo>
                  <a:pt x="13985" y="21600"/>
                </a:lnTo>
                <a:lnTo>
                  <a:pt x="15449" y="21073"/>
                </a:lnTo>
                <a:lnTo>
                  <a:pt x="20136" y="4215"/>
                </a:lnTo>
                <a:lnTo>
                  <a:pt x="21600" y="0"/>
                </a:lnTo>
              </a:path>
            </a:pathLst>
          </a:custGeom>
          <a:noFill/>
          <a:ln cap="flat" cmpd="sng" w="28575">
            <a:solidFill>
              <a:srgbClr val="0000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58"/>
          <p:cNvSpPr/>
          <p:nvPr/>
        </p:nvSpPr>
        <p:spPr>
          <a:xfrm>
            <a:off x="5257113" y="2345965"/>
            <a:ext cx="851255" cy="1172369"/>
          </a:xfrm>
          <a:custGeom>
            <a:rect b="b" l="l" r="r" t="t"/>
            <a:pathLst>
              <a:path extrusionOk="0" h="21600" w="21600">
                <a:moveTo>
                  <a:pt x="0" y="1800"/>
                </a:moveTo>
                <a:lnTo>
                  <a:pt x="1770" y="0"/>
                </a:lnTo>
                <a:lnTo>
                  <a:pt x="7082" y="20057"/>
                </a:lnTo>
                <a:lnTo>
                  <a:pt x="10977" y="21600"/>
                </a:lnTo>
                <a:lnTo>
                  <a:pt x="15934" y="20314"/>
                </a:lnTo>
                <a:lnTo>
                  <a:pt x="19830" y="6429"/>
                </a:lnTo>
                <a:lnTo>
                  <a:pt x="21600" y="1800"/>
                </a:lnTo>
              </a:path>
            </a:pathLst>
          </a:custGeom>
          <a:noFill/>
          <a:ln cap="flat" cmpd="sng" w="28575">
            <a:solidFill>
              <a:srgbClr val="00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58"/>
          <p:cNvSpPr txBox="1"/>
          <p:nvPr/>
        </p:nvSpPr>
        <p:spPr>
          <a:xfrm>
            <a:off x="7310923" y="1730922"/>
            <a:ext cx="1438459" cy="1624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Fitted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Forecast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Lower 2,5%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Upper 97,5%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8" name="Google Shape;508;p58"/>
          <p:cNvCxnSpPr/>
          <p:nvPr/>
        </p:nvCxnSpPr>
        <p:spPr>
          <a:xfrm>
            <a:off x="7026408" y="1954230"/>
            <a:ext cx="265145" cy="1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9" name="Google Shape;509;p58"/>
          <p:cNvCxnSpPr/>
          <p:nvPr/>
        </p:nvCxnSpPr>
        <p:spPr>
          <a:xfrm>
            <a:off x="7026408" y="2288422"/>
            <a:ext cx="265145" cy="1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0" name="Google Shape;510;p58"/>
          <p:cNvCxnSpPr/>
          <p:nvPr/>
        </p:nvCxnSpPr>
        <p:spPr>
          <a:xfrm>
            <a:off x="7026408" y="2622614"/>
            <a:ext cx="265145" cy="1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1" name="Google Shape;511;p58"/>
          <p:cNvCxnSpPr/>
          <p:nvPr/>
        </p:nvCxnSpPr>
        <p:spPr>
          <a:xfrm>
            <a:off x="7026408" y="2956806"/>
            <a:ext cx="265145" cy="1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512" name="Google Shape;512;p58"/>
          <p:cNvCxnSpPr/>
          <p:nvPr/>
        </p:nvCxnSpPr>
        <p:spPr>
          <a:xfrm>
            <a:off x="7026408" y="3291001"/>
            <a:ext cx="265145" cy="1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513" name="Google Shape;513;p58"/>
          <p:cNvCxnSpPr/>
          <p:nvPr/>
        </p:nvCxnSpPr>
        <p:spPr>
          <a:xfrm>
            <a:off x="677826" y="3612246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4" name="Google Shape;514;p58"/>
          <p:cNvCxnSpPr/>
          <p:nvPr/>
        </p:nvCxnSpPr>
        <p:spPr>
          <a:xfrm>
            <a:off x="677826" y="1782788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5" name="Google Shape;515;p58"/>
          <p:cNvCxnSpPr/>
          <p:nvPr/>
        </p:nvCxnSpPr>
        <p:spPr>
          <a:xfrm>
            <a:off x="677826" y="2148680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6" name="Google Shape;516;p58"/>
          <p:cNvCxnSpPr/>
          <p:nvPr/>
        </p:nvCxnSpPr>
        <p:spPr>
          <a:xfrm>
            <a:off x="677826" y="2514572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7" name="Google Shape;517;p58"/>
          <p:cNvCxnSpPr/>
          <p:nvPr/>
        </p:nvCxnSpPr>
        <p:spPr>
          <a:xfrm>
            <a:off x="677826" y="2880463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8" name="Google Shape;518;p58"/>
          <p:cNvCxnSpPr/>
          <p:nvPr/>
        </p:nvCxnSpPr>
        <p:spPr>
          <a:xfrm>
            <a:off x="677826" y="3246355"/>
            <a:ext cx="6084372" cy="1"/>
          </a:xfrm>
          <a:prstGeom prst="straightConnector1">
            <a:avLst/>
          </a:prstGeom>
          <a:solidFill>
            <a:srgbClr val="A3C5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1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Holt-Winter’s in Flux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4" name="Google Shape;524;p31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t/>
            </a:r>
            <a:endParaRPr/>
          </a:p>
        </p:txBody>
      </p:sp>
      <p:sp>
        <p:nvSpPr>
          <p:cNvPr id="525" name="Google Shape;525;p31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icture 6" id="526" name="Google Shape;526;p31"/>
          <p:cNvPicPr preferRelativeResize="0"/>
          <p:nvPr/>
        </p:nvPicPr>
        <p:blipFill rotWithShape="1">
          <a:blip r:embed="rId3">
            <a:alphaModFix/>
          </a:blip>
          <a:srcRect b="20831" l="0" r="0" t="0"/>
          <a:stretch/>
        </p:blipFill>
        <p:spPr>
          <a:xfrm>
            <a:off x="0" y="1194847"/>
            <a:ext cx="9144000" cy="3488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2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Holt-Winter’s in Flux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2" name="Google Shape;532;p32"/>
          <p:cNvSpPr txBox="1"/>
          <p:nvPr>
            <p:ph idx="1" type="body"/>
          </p:nvPr>
        </p:nvSpPr>
        <p:spPr>
          <a:xfrm>
            <a:off x="467825" y="1244350"/>
            <a:ext cx="82083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from(bucket: "training")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range(start: v.timeRangeStart, stop: v.timeRangeStop)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 r._measurement == "fill_level")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 r._field == "value")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filter(fn: (r) =&gt; r.tank == "B2")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aggregateWindow(every: 1m, fn: first)</a:t>
            </a:r>
            <a:endParaRPr sz="16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9525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 sz="16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|&gt; </a:t>
            </a:r>
            <a:r>
              <a:rPr lang="en-GB" sz="16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holtWinters(n: 10, seasonality: 8, interval: 1m)</a:t>
            </a:r>
            <a:endParaRPr sz="160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33" name="Google Shape;533;p32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d82984196b_0_162"/>
          <p:cNvSpPr txBox="1"/>
          <p:nvPr>
            <p:ph type="title"/>
          </p:nvPr>
        </p:nvSpPr>
        <p:spPr>
          <a:xfrm>
            <a:off x="467825" y="204538"/>
            <a:ext cx="82083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 me explain it …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9" name="Google Shape;539;gd82984196b_0_162"/>
          <p:cNvSpPr txBox="1"/>
          <p:nvPr>
            <p:ph idx="12" type="sldNum"/>
          </p:nvPr>
        </p:nvSpPr>
        <p:spPr>
          <a:xfrm>
            <a:off x="7010400" y="4627563"/>
            <a:ext cx="21336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gd82984196b_0_162"/>
          <p:cNvSpPr/>
          <p:nvPr/>
        </p:nvSpPr>
        <p:spPr>
          <a:xfrm>
            <a:off x="7806812" y="609601"/>
            <a:ext cx="462000" cy="413100"/>
          </a:xfrm>
          <a:prstGeom prst="rect">
            <a:avLst/>
          </a:prstGeom>
          <a:solidFill>
            <a:srgbClr val="202024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icture 5" id="541" name="Google Shape;541;gd82984196b_0_1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925" y="0"/>
            <a:ext cx="3428999" cy="472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d82984196b_0_169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GB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547" name="Google Shape;547;gd82984196b_0_169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Picture 4" id="548" name="Google Shape;548;gd82984196b_0_169"/>
          <p:cNvPicPr preferRelativeResize="0"/>
          <p:nvPr/>
        </p:nvPicPr>
        <p:blipFill rotWithShape="1">
          <a:blip r:embed="rId3">
            <a:alphaModFix/>
          </a:blip>
          <a:srcRect b="14358" l="0" r="0" t="21543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3"/>
          <p:cNvSpPr txBox="1"/>
          <p:nvPr>
            <p:ph type="title"/>
          </p:nvPr>
        </p:nvSpPr>
        <p:spPr>
          <a:xfrm>
            <a:off x="721776" y="2088140"/>
            <a:ext cx="5566966" cy="96721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ubik Light"/>
              <a:buNone/>
            </a:pPr>
            <a:r>
              <a:rPr lang="en-GB"/>
              <a:t>What (else) can I do with Flux?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6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Manipulate timestamps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" name="Google Shape;91;p46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Every point stored in InfluxDB has an associated timestamp.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Flux can process and manipulate timestamps: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Normalize irregular timestamps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Convert timestamp format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Calculate the duration between two timestamps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GB" sz="1800">
                <a:solidFill>
                  <a:schemeClr val="lt1"/>
                </a:solidFill>
              </a:rPr>
              <a:t>Use timestamps and durations together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2" name="Google Shape;92;p46"/>
          <p:cNvSpPr txBox="1"/>
          <p:nvPr>
            <p:ph idx="12" type="sldNum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46"/>
          <p:cNvSpPr/>
          <p:nvPr/>
        </p:nvSpPr>
        <p:spPr>
          <a:xfrm>
            <a:off x="4879896" y="2119590"/>
            <a:ext cx="294948" cy="235986"/>
          </a:xfrm>
          <a:custGeom>
            <a:rect b="b" l="l" r="r" t="t"/>
            <a:pathLst>
              <a:path extrusionOk="0" h="20252" w="21600">
                <a:moveTo>
                  <a:pt x="0" y="6807"/>
                </a:moveTo>
                <a:cubicBezTo>
                  <a:pt x="667" y="8376"/>
                  <a:pt x="1445" y="9925"/>
                  <a:pt x="2001" y="11513"/>
                </a:cubicBezTo>
                <a:cubicBezTo>
                  <a:pt x="5535" y="21600"/>
                  <a:pt x="3348" y="14551"/>
                  <a:pt x="5003" y="20252"/>
                </a:cubicBezTo>
                <a:cubicBezTo>
                  <a:pt x="5089" y="19618"/>
                  <a:pt x="6171" y="11737"/>
                  <a:pt x="8006" y="8824"/>
                </a:cubicBezTo>
                <a:cubicBezTo>
                  <a:pt x="9840" y="5911"/>
                  <a:pt x="13745" y="4244"/>
                  <a:pt x="16011" y="2774"/>
                </a:cubicBezTo>
                <a:cubicBezTo>
                  <a:pt x="18277" y="1303"/>
                  <a:pt x="19265" y="1120"/>
                  <a:pt x="21600" y="0"/>
                </a:cubicBezTo>
              </a:path>
            </a:pathLst>
          </a:cu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4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(else) can I do with flux?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9" name="Google Shape;559;p34"/>
          <p:cNvSpPr txBox="1"/>
          <p:nvPr>
            <p:ph idx="1" type="body"/>
          </p:nvPr>
        </p:nvSpPr>
        <p:spPr>
          <a:xfrm>
            <a:off x="467825" y="1244350"/>
            <a:ext cx="44892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33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Map/Reduce</a:t>
            </a:r>
            <a:endParaRPr>
              <a:solidFill>
                <a:schemeClr val="lt1"/>
              </a:solidFill>
            </a:endParaRPr>
          </a:p>
          <a:p>
            <a:pPr indent="-1333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Derivative, Difference, Integral</a:t>
            </a:r>
            <a:endParaRPr>
              <a:solidFill>
                <a:schemeClr val="lt1"/>
              </a:solidFill>
            </a:endParaRPr>
          </a:p>
          <a:p>
            <a:pPr indent="-1333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Histograms</a:t>
            </a:r>
            <a:endParaRPr>
              <a:solidFill>
                <a:schemeClr val="lt1"/>
              </a:solidFill>
            </a:endParaRPr>
          </a:p>
          <a:p>
            <a:pPr indent="-1333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Regular expression matching</a:t>
            </a:r>
            <a:endParaRPr>
              <a:solidFill>
                <a:schemeClr val="lt1"/>
              </a:solidFill>
            </a:endParaRPr>
          </a:p>
          <a:p>
            <a:pPr indent="-1333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String functions</a:t>
            </a:r>
            <a:endParaRPr>
              <a:solidFill>
                <a:schemeClr val="lt1"/>
              </a:solidFill>
            </a:endParaRPr>
          </a:p>
          <a:p>
            <a:pPr indent="-1333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Go Math library parity</a:t>
            </a:r>
            <a:endParaRPr>
              <a:solidFill>
                <a:schemeClr val="lt1"/>
              </a:solidFill>
            </a:endParaRPr>
          </a:p>
          <a:p>
            <a:pPr indent="-1333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</a:pPr>
            <a:r>
              <a:rPr lang="en-GB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Quantile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60" name="Google Shape;560;p34"/>
          <p:cNvSpPr txBox="1"/>
          <p:nvPr>
            <p:ph idx="12" type="sldNum"/>
          </p:nvPr>
        </p:nvSpPr>
        <p:spPr>
          <a:xfrm>
            <a:off x="7010400" y="4627563"/>
            <a:ext cx="21336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34"/>
          <p:cNvSpPr txBox="1"/>
          <p:nvPr/>
        </p:nvSpPr>
        <p:spPr>
          <a:xfrm>
            <a:off x="4783088" y="1194844"/>
            <a:ext cx="39306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●"/>
            </a:pPr>
            <a:r>
              <a:rPr b="0" i="0" lang="en-GB" sz="2100" u="none" cap="none" strike="noStrik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Conditional expressions</a:t>
            </a:r>
            <a:endParaRPr b="0" i="0" sz="2100" u="none" cap="none" strike="noStrik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●"/>
            </a:pPr>
            <a:r>
              <a:rPr b="0" i="0" lang="en-GB" sz="2100" u="none" cap="none" strike="noStrik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Sorting</a:t>
            </a:r>
            <a:endParaRPr b="0" i="0" sz="2100" u="none" cap="none" strike="noStrik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●"/>
            </a:pPr>
            <a:r>
              <a:rPr b="0" i="0" lang="en-GB" sz="2100" u="none" cap="none" strike="noStrik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Data Generation</a:t>
            </a:r>
            <a:endParaRPr b="0" i="0" sz="2100" u="none" cap="none" strike="noStrik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●"/>
            </a:pPr>
            <a:r>
              <a:rPr b="0" i="0" lang="en-GB" sz="2100" u="none" cap="none" strike="noStrik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In-language test assertions</a:t>
            </a:r>
            <a:endParaRPr b="0" i="0" sz="2100" u="none" cap="none" strike="noStrik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●"/>
            </a:pPr>
            <a:r>
              <a:rPr b="0" i="0" lang="en-GB" sz="2100" u="none" cap="none" strike="noStrik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…</a:t>
            </a:r>
            <a:endParaRPr b="0" i="0" sz="2100" u="none" cap="none" strike="noStrik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●"/>
            </a:pPr>
            <a:r>
              <a:rPr b="0" i="0" lang="en-GB" sz="2100" u="none" cap="none" strike="noStrik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And more every day!</a:t>
            </a:r>
            <a:endParaRPr b="0" i="0" sz="2100" u="none" cap="none" strike="noStrik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35"/>
          <p:cNvSpPr txBox="1"/>
          <p:nvPr>
            <p:ph idx="4294967295" type="title"/>
          </p:nvPr>
        </p:nvSpPr>
        <p:spPr>
          <a:xfrm>
            <a:off x="711705" y="2196307"/>
            <a:ext cx="3972855" cy="13469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0" i="0" lang="en-GB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Advanced usages </a:t>
            </a:r>
            <a:br>
              <a:rPr b="0" i="0" lang="en-GB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GB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 Flux</a:t>
            </a:r>
            <a:endParaRPr b="0" i="0" sz="3200" u="none" cap="none" strike="noStrike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67" name="Google Shape;567;p35"/>
          <p:cNvSpPr txBox="1"/>
          <p:nvPr/>
        </p:nvSpPr>
        <p:spPr>
          <a:xfrm>
            <a:off x="711705" y="3507708"/>
            <a:ext cx="5297138" cy="14003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1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Della Valle</a:t>
            </a:r>
            <a:endParaRPr b="1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0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Politecnico di Milano </a:t>
            </a:r>
            <a:endParaRPr b="0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0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Partner @ Quantia Consulting</a:t>
            </a:r>
            <a:endParaRPr b="0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1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Marco Balduini</a:t>
            </a:r>
            <a:endParaRPr b="1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0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CEO @ Quantia Consulting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1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Riccardo Tommasini</a:t>
            </a:r>
            <a:endParaRPr b="1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00013" lvl="0" marL="10001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b="0" i="0" lang="en-GB" sz="13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University of Tartu</a:t>
            </a:r>
            <a:endParaRPr b="0" i="0" sz="13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p35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Convert timestamp format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9" name="Google Shape;99;p5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</a:pPr>
            <a:r>
              <a:rPr lang="en-GB">
                <a:solidFill>
                  <a:srgbClr val="9900FF"/>
                </a:solidFill>
              </a:rPr>
              <a:t>time()</a:t>
            </a:r>
            <a:r>
              <a:rPr lang="en-GB">
                <a:solidFill>
                  <a:srgbClr val="FFFFFF"/>
                </a:solidFill>
              </a:rPr>
              <a:t> converts Unix nanosecond to RFC3339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-"/>
            </a:pPr>
            <a:r>
              <a:rPr lang="en-GB" sz="1800">
                <a:solidFill>
                  <a:srgbClr val="9900FF"/>
                </a:solidFill>
              </a:rPr>
              <a:t>- time(v:</a:t>
            </a:r>
            <a:r>
              <a:rPr lang="en-GB">
                <a:solidFill>
                  <a:srgbClr val="9900FF"/>
                </a:solidFill>
              </a:rPr>
              <a:t> </a:t>
            </a:r>
            <a:r>
              <a:rPr lang="en-GB">
                <a:solidFill>
                  <a:srgbClr val="E06666"/>
                </a:solidFill>
              </a:rPr>
              <a:t>-446090160000000000</a:t>
            </a:r>
            <a:r>
              <a:rPr lang="en-GB" sz="1800">
                <a:solidFill>
                  <a:srgbClr val="9900FF"/>
                </a:solidFill>
              </a:rPr>
              <a:t>)</a:t>
            </a:r>
            <a:br>
              <a:rPr lang="en-GB" sz="1800">
                <a:solidFill>
                  <a:schemeClr val="accent4"/>
                </a:solidFill>
              </a:rPr>
            </a:br>
            <a:r>
              <a:rPr lang="en-GB">
                <a:solidFill>
                  <a:srgbClr val="CCB9F7"/>
                </a:solidFill>
              </a:rPr>
              <a:t>// Returns 1955-11-12T22:04:00.000000000-07:00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</a:pPr>
            <a:r>
              <a:t/>
            </a:r>
            <a:endParaRPr>
              <a:solidFill>
                <a:srgbClr val="CCB9F7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</a:pPr>
            <a:r>
              <a:rPr lang="en-GB" sz="1800">
                <a:solidFill>
                  <a:srgbClr val="9900FF"/>
                </a:solidFill>
              </a:rPr>
              <a:t>unit()</a:t>
            </a:r>
            <a:r>
              <a:rPr lang="en-GB">
                <a:solidFill>
                  <a:schemeClr val="accent4"/>
                </a:solidFill>
              </a:rPr>
              <a:t> </a:t>
            </a:r>
            <a:r>
              <a:rPr lang="en-GB">
                <a:solidFill>
                  <a:srgbClr val="FFFFFF"/>
                </a:solidFill>
              </a:rPr>
              <a:t>converts RFC3339 to Unix nanosecond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Char char="-"/>
            </a:pPr>
            <a:r>
              <a:rPr lang="en-GB">
                <a:solidFill>
                  <a:srgbClr val="9900FF"/>
                </a:solidFill>
              </a:rPr>
              <a:t>- uint(v:</a:t>
            </a:r>
            <a:r>
              <a:rPr lang="en-GB">
                <a:solidFill>
                  <a:srgbClr val="FFFFFF"/>
                </a:solidFill>
              </a:rPr>
              <a:t> </a:t>
            </a:r>
            <a:r>
              <a:rPr lang="en-GB">
                <a:solidFill>
                  <a:srgbClr val="E06666"/>
                </a:solidFill>
              </a:rPr>
              <a:t>1955-11-12T22:04:00.000000000-07:00</a:t>
            </a:r>
            <a:r>
              <a:rPr lang="en-GB" sz="1800">
                <a:solidFill>
                  <a:srgbClr val="9900FF"/>
                </a:solidFill>
              </a:rPr>
              <a:t>)</a:t>
            </a:r>
            <a:br>
              <a:rPr lang="en-GB" sz="1800">
                <a:solidFill>
                  <a:srgbClr val="351C75"/>
                </a:solidFill>
              </a:rPr>
            </a:br>
            <a:r>
              <a:rPr lang="en-GB">
                <a:solidFill>
                  <a:srgbClr val="CCB9F7"/>
                </a:solidFill>
              </a:rPr>
              <a:t>// Returns -446090160000000000</a:t>
            </a:r>
            <a:endParaRPr/>
          </a:p>
        </p:txBody>
      </p:sp>
      <p:sp>
        <p:nvSpPr>
          <p:cNvPr id="100" name="Google Shape;100;p5"/>
          <p:cNvSpPr txBox="1"/>
          <p:nvPr>
            <p:ph idx="12" type="sldNum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Calculate the duration between two timestamps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" name="Google Shape;106;p6"/>
          <p:cNvSpPr txBox="1"/>
          <p:nvPr>
            <p:ph idx="1" type="body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1090" lvl="0" marL="44348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GB" sz="2037">
                <a:solidFill>
                  <a:schemeClr val="lt1"/>
                </a:solidFill>
              </a:rPr>
              <a:t>Flux doesn’t support operations among time values </a:t>
            </a:r>
            <a:endParaRPr>
              <a:solidFill>
                <a:schemeClr val="lt1"/>
              </a:solidFill>
            </a:endParaRPr>
          </a:p>
          <a:p>
            <a:pPr indent="-351090" lvl="0" marL="443483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GB" sz="2037">
                <a:solidFill>
                  <a:schemeClr val="lt1"/>
                </a:solidFill>
              </a:rPr>
              <a:t>To calculate the duration between two timestamps:</a:t>
            </a:r>
            <a:endParaRPr>
              <a:solidFill>
                <a:schemeClr val="lt1"/>
              </a:solidFill>
            </a:endParaRPr>
          </a:p>
          <a:p>
            <a:pPr indent="-332611" lvl="1" marL="886967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ubik"/>
              <a:buAutoNum type="arabicPeriod"/>
            </a:pPr>
            <a:r>
              <a:rPr lang="en-GB" sz="1745">
                <a:solidFill>
                  <a:schemeClr val="lt1"/>
                </a:solidFill>
              </a:rPr>
              <a:t>Use the </a:t>
            </a:r>
            <a:r>
              <a:rPr lang="en-GB">
                <a:solidFill>
                  <a:srgbClr val="9900FF"/>
                </a:solidFill>
              </a:rPr>
              <a:t>uint()</a:t>
            </a:r>
            <a:r>
              <a:rPr lang="en-GB" sz="1745"/>
              <a:t> </a:t>
            </a:r>
            <a:r>
              <a:rPr lang="en-GB" sz="1745">
                <a:solidFill>
                  <a:schemeClr val="lt1"/>
                </a:solidFill>
              </a:rPr>
              <a:t>function to convert timestamps to a Unix nanosecond</a:t>
            </a:r>
            <a:endParaRPr>
              <a:solidFill>
                <a:schemeClr val="lt1"/>
              </a:solidFill>
            </a:endParaRPr>
          </a:p>
          <a:p>
            <a:pPr indent="-332611" lvl="1" marL="886967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Rubik"/>
              <a:buAutoNum type="arabicPeriod"/>
            </a:pPr>
            <a:r>
              <a:rPr lang="en-GB" sz="1745">
                <a:solidFill>
                  <a:schemeClr val="lt1"/>
                </a:solidFill>
              </a:rPr>
              <a:t>Subtract one Unix nanosecond from the other</a:t>
            </a:r>
            <a:endParaRPr>
              <a:solidFill>
                <a:schemeClr val="lt1"/>
              </a:solidFill>
            </a:endParaRPr>
          </a:p>
          <a:p>
            <a:pPr indent="-332611" lvl="1" marL="886967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ubik"/>
              <a:buAutoNum type="arabicPeriod"/>
            </a:pPr>
            <a:r>
              <a:rPr lang="en-GB" sz="1745">
                <a:solidFill>
                  <a:schemeClr val="lt1"/>
                </a:solidFill>
              </a:rPr>
              <a:t>Use the </a:t>
            </a:r>
            <a:r>
              <a:rPr lang="en-GB">
                <a:solidFill>
                  <a:srgbClr val="9900FF"/>
                </a:solidFill>
              </a:rPr>
              <a:t>duration()</a:t>
            </a:r>
            <a:r>
              <a:rPr lang="en-GB" sz="1745">
                <a:solidFill>
                  <a:srgbClr val="351C75"/>
                </a:solidFill>
              </a:rPr>
              <a:t> </a:t>
            </a:r>
            <a:r>
              <a:rPr lang="en-GB" sz="1745">
                <a:solidFill>
                  <a:srgbClr val="FFFFFF"/>
                </a:solidFill>
              </a:rPr>
              <a:t>function to convert the result into a duration</a:t>
            </a:r>
            <a:endParaRPr>
              <a:solidFill>
                <a:srgbClr val="FFFFFF"/>
              </a:solidFill>
            </a:endParaRPr>
          </a:p>
          <a:p>
            <a:pPr indent="-351090" lvl="0" marL="443483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GB" sz="2037">
                <a:solidFill>
                  <a:srgbClr val="FFFFFF"/>
                </a:solidFill>
              </a:rPr>
              <a:t>E.g.,</a:t>
            </a:r>
            <a:endParaRPr>
              <a:solidFill>
                <a:srgbClr val="FFFFFF"/>
              </a:solidFill>
            </a:endParaRPr>
          </a:p>
          <a:p>
            <a:pPr indent="535876" lvl="1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745"/>
              <a:buNone/>
            </a:pPr>
            <a:r>
              <a:rPr lang="en-GB" sz="1745">
                <a:solidFill>
                  <a:srgbClr val="9900FF"/>
                </a:solidFill>
              </a:rPr>
              <a:t>time1 = uint(v:</a:t>
            </a:r>
            <a:r>
              <a:rPr lang="en-GB">
                <a:solidFill>
                  <a:srgbClr val="9900FF"/>
                </a:solidFill>
              </a:rPr>
              <a:t> </a:t>
            </a:r>
            <a:r>
              <a:rPr lang="en-GB">
                <a:solidFill>
                  <a:srgbClr val="E06666"/>
                </a:solidFill>
              </a:rPr>
              <a:t>1955-11-12T22:04:00.000000000-07:00</a:t>
            </a:r>
            <a:r>
              <a:rPr lang="en-GB" sz="1745">
                <a:solidFill>
                  <a:srgbClr val="9900FF"/>
                </a:solidFill>
              </a:rPr>
              <a:t>)</a:t>
            </a:r>
            <a:endParaRPr>
              <a:solidFill>
                <a:srgbClr val="9900FF"/>
              </a:solidFill>
            </a:endParaRPr>
          </a:p>
          <a:p>
            <a:pPr indent="535876" lvl="1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745"/>
              <a:buNone/>
            </a:pPr>
            <a:r>
              <a:rPr lang="en-GB" sz="1745">
                <a:solidFill>
                  <a:srgbClr val="9900FF"/>
                </a:solidFill>
              </a:rPr>
              <a:t>time2 = uint(v:</a:t>
            </a:r>
            <a:r>
              <a:rPr lang="en-GB">
                <a:solidFill>
                  <a:srgbClr val="9900FF"/>
                </a:solidFill>
              </a:rPr>
              <a:t> </a:t>
            </a:r>
            <a:r>
              <a:rPr lang="en-GB">
                <a:solidFill>
                  <a:srgbClr val="E06666"/>
                </a:solidFill>
              </a:rPr>
              <a:t>1955-05-12T07:00:00.000000000-07:00</a:t>
            </a:r>
            <a:r>
              <a:rPr lang="en-GB" sz="1745">
                <a:solidFill>
                  <a:srgbClr val="9900FF"/>
                </a:solidFill>
              </a:rPr>
              <a:t>)</a:t>
            </a:r>
            <a:endParaRPr>
              <a:solidFill>
                <a:srgbClr val="9900FF"/>
              </a:solidFill>
            </a:endParaRPr>
          </a:p>
          <a:p>
            <a:pPr indent="535876" lvl="1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745"/>
              <a:buNone/>
            </a:pPr>
            <a:r>
              <a:rPr lang="en-GB" sz="1745">
                <a:solidFill>
                  <a:srgbClr val="9900FF"/>
                </a:solidFill>
              </a:rPr>
              <a:t>duration(v: time2 - time1) </a:t>
            </a:r>
            <a:endParaRPr>
              <a:solidFill>
                <a:srgbClr val="9900FF"/>
              </a:solidFill>
            </a:endParaRPr>
          </a:p>
          <a:p>
            <a:pPr indent="535876" lvl="1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CB9F7"/>
              </a:buClr>
              <a:buSzPts val="1745"/>
              <a:buNone/>
            </a:pPr>
            <a:r>
              <a:rPr lang="en-GB" sz="1745">
                <a:solidFill>
                  <a:srgbClr val="CCB9F7"/>
                </a:solidFill>
              </a:rPr>
              <a:t>// Returns 6d15h4m</a:t>
            </a:r>
            <a:endParaRPr/>
          </a:p>
        </p:txBody>
      </p:sp>
      <p:sp>
        <p:nvSpPr>
          <p:cNvPr id="107" name="Google Shape;107;p6"/>
          <p:cNvSpPr txBox="1"/>
          <p:nvPr>
            <p:ph idx="12" type="sldNum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"/>
          <p:cNvSpPr txBox="1"/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</a:pPr>
            <a:r>
              <a:rPr b="1" lang="en-GB" sz="2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timestamps and durations together</a:t>
            </a:r>
            <a:endParaRPr b="1" sz="2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Google Shape;113;p7"/>
          <p:cNvSpPr txBox="1"/>
          <p:nvPr>
            <p:ph idx="1" type="body"/>
          </p:nvPr>
        </p:nvSpPr>
        <p:spPr>
          <a:xfrm>
            <a:off x="467825" y="1244350"/>
            <a:ext cx="85473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</a:pPr>
            <a:r>
              <a:rPr lang="en-GB">
                <a:solidFill>
                  <a:srgbClr val="9900FF"/>
                </a:solidFill>
              </a:rPr>
              <a:t>experimental.addDuration()</a:t>
            </a:r>
            <a:r>
              <a:rPr lang="en-GB">
                <a:solidFill>
                  <a:srgbClr val="351C75"/>
                </a:solidFill>
              </a:rPr>
              <a:t> </a:t>
            </a:r>
            <a:r>
              <a:rPr lang="en-GB">
                <a:solidFill>
                  <a:srgbClr val="FFFFFF"/>
                </a:solidFill>
              </a:rPr>
              <a:t>adds a duration to a timestamp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</a:pPr>
            <a:r>
              <a:rPr lang="en-GB">
                <a:solidFill>
                  <a:srgbClr val="9900FF"/>
                </a:solidFill>
              </a:rPr>
              <a:t>experimental.subDuration()</a:t>
            </a:r>
            <a:r>
              <a:rPr lang="en-GB">
                <a:solidFill>
                  <a:srgbClr val="351C75"/>
                </a:solidFill>
              </a:rPr>
              <a:t> </a:t>
            </a:r>
            <a:r>
              <a:rPr lang="en-GB">
                <a:solidFill>
                  <a:srgbClr val="FFFFFF"/>
                </a:solidFill>
              </a:rPr>
              <a:t>subtracts a duration from a timestamp	</a:t>
            </a:r>
            <a:endParaRPr/>
          </a:p>
          <a:p>
            <a:pPr indent="571500" lvl="1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</a:pPr>
            <a:r>
              <a:rPr lang="en-GB" sz="1800">
                <a:solidFill>
                  <a:srgbClr val="9900FF"/>
                </a:solidFill>
              </a:rPr>
              <a:t>import "experimental”</a:t>
            </a:r>
            <a:endParaRPr>
              <a:solidFill>
                <a:srgbClr val="9900FF"/>
              </a:solidFill>
            </a:endParaRPr>
          </a:p>
          <a:p>
            <a:pPr indent="571500" lvl="1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</a:pPr>
            <a:r>
              <a:rPr lang="en-GB" sz="1800">
                <a:solidFill>
                  <a:srgbClr val="9900FF"/>
                </a:solidFill>
              </a:rPr>
              <a:t>experimental.addDuration(</a:t>
            </a:r>
            <a:endParaRPr>
              <a:solidFill>
                <a:srgbClr val="9900FF"/>
              </a:solidFill>
            </a:endParaRPr>
          </a:p>
          <a:p>
            <a:pPr indent="571500" lvl="1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</a:pPr>
            <a:r>
              <a:rPr lang="en-GB" sz="1800">
                <a:solidFill>
                  <a:srgbClr val="9900FF"/>
                </a:solidFill>
              </a:rPr>
              <a:t>	d: </a:t>
            </a:r>
            <a:r>
              <a:rPr lang="en-GB">
                <a:solidFill>
                  <a:schemeClr val="accent2"/>
                </a:solidFill>
              </a:rPr>
              <a:t>6d15h4m</a:t>
            </a:r>
            <a:r>
              <a:rPr lang="en-GB" sz="1800">
                <a:solidFill>
                  <a:srgbClr val="351C75"/>
                </a:solidFill>
              </a:rPr>
              <a:t>, </a:t>
            </a:r>
            <a:endParaRPr>
              <a:solidFill>
                <a:srgbClr val="351C75"/>
              </a:solidFill>
            </a:endParaRPr>
          </a:p>
          <a:p>
            <a:pPr indent="571500" lvl="1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</a:pPr>
            <a:r>
              <a:rPr lang="en-GB" sz="1800">
                <a:solidFill>
                  <a:srgbClr val="351C75"/>
                </a:solidFill>
              </a:rPr>
              <a:t> 	</a:t>
            </a:r>
            <a:r>
              <a:rPr lang="en-GB" sz="1800">
                <a:solidFill>
                  <a:srgbClr val="9900FF"/>
                </a:solidFill>
              </a:rPr>
              <a:t>to: </a:t>
            </a:r>
            <a:r>
              <a:rPr lang="en-GB">
                <a:solidFill>
                  <a:schemeClr val="accent2"/>
                </a:solidFill>
              </a:rPr>
              <a:t>1955-05-12T07:00:00.000000000-07:00</a:t>
            </a:r>
            <a:r>
              <a:rPr lang="en-GB" sz="1800">
                <a:solidFill>
                  <a:srgbClr val="351C75"/>
                </a:solidFill>
              </a:rPr>
              <a:t>) </a:t>
            </a:r>
            <a:endParaRPr>
              <a:solidFill>
                <a:srgbClr val="351C75"/>
              </a:solidFill>
            </a:endParaRPr>
          </a:p>
          <a:p>
            <a:pPr indent="571500" lvl="1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B396F2"/>
              </a:buClr>
              <a:buSzPts val="1800"/>
              <a:buNone/>
            </a:pPr>
            <a:r>
              <a:rPr lang="en-GB" sz="1800">
                <a:solidFill>
                  <a:srgbClr val="B396F2"/>
                </a:solidFill>
              </a:rPr>
              <a:t>// Returns 1955-11-12T22:04:00.000000000-07:00</a:t>
            </a:r>
            <a:endParaRPr/>
          </a:p>
        </p:txBody>
      </p:sp>
      <p:sp>
        <p:nvSpPr>
          <p:cNvPr id="114" name="Google Shape;114;p7"/>
          <p:cNvSpPr txBox="1"/>
          <p:nvPr>
            <p:ph idx="12" type="sldNum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b="0" i="0" lang="en-GB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7"/>
          <p:cNvSpPr txBox="1"/>
          <p:nvPr/>
        </p:nvSpPr>
        <p:spPr>
          <a:xfrm rot="-2764341">
            <a:off x="7907682" y="3746556"/>
            <a:ext cx="1122163" cy="307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libri"/>
              <a:buNone/>
            </a:pPr>
            <a:r>
              <a:rPr b="0" i="0" lang="en-GB" sz="14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experimental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8"/>
          <p:cNvSpPr txBox="1"/>
          <p:nvPr>
            <p:ph type="title"/>
          </p:nvPr>
        </p:nvSpPr>
        <p:spPr>
          <a:xfrm>
            <a:off x="721776" y="2088140"/>
            <a:ext cx="5566966" cy="96721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ubik Light"/>
              <a:buNone/>
            </a:pPr>
            <a:r>
              <a:rPr lang="en-GB"/>
              <a:t>Anomaly Detection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fluxDays Template">
  <a:themeElements>
    <a:clrScheme name="InfluxDays 2019">
      <a:dk1>
        <a:srgbClr val="000000"/>
      </a:dk1>
      <a:lt1>
        <a:srgbClr val="FFFFFF"/>
      </a:lt1>
      <a:dk2>
        <a:srgbClr val="13002C"/>
      </a:dk2>
      <a:lt2>
        <a:srgbClr val="BEC2CC"/>
      </a:lt2>
      <a:accent1>
        <a:srgbClr val="00C9FF"/>
      </a:accent1>
      <a:accent2>
        <a:srgbClr val="D6F622"/>
      </a:accent2>
      <a:accent3>
        <a:srgbClr val="BF2FE5"/>
      </a:accent3>
      <a:accent4>
        <a:srgbClr val="155C06"/>
      </a:accent4>
      <a:accent5>
        <a:srgbClr val="088C15"/>
      </a:accent5>
      <a:accent6>
        <a:srgbClr val="59BB46"/>
      </a:accent6>
      <a:hlink>
        <a:srgbClr val="0563C1"/>
      </a:hlink>
      <a:folHlink>
        <a:srgbClr val="711C8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InfluxDays Template">
  <a:themeElements>
    <a:clrScheme name="1_InfluxDays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9FF"/>
      </a:accent1>
      <a:accent2>
        <a:srgbClr val="F95F53"/>
      </a:accent2>
      <a:accent3>
        <a:srgbClr val="A5ACB5"/>
      </a:accent3>
      <a:accent4>
        <a:srgbClr val="8050EA"/>
      </a:accent4>
      <a:accent5>
        <a:srgbClr val="3E90EF"/>
      </a:accent5>
      <a:accent6>
        <a:srgbClr val="4FD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